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2.xml" ContentType="application/vnd.openxmlformats-officedocument.drawingml.chart+xml"/>
  <Override PartName="/ppt/notesSlides/notesSlide16.xml" ContentType="application/vnd.openxmlformats-officedocument.presentationml.notesSlide+xml"/>
  <Override PartName="/ppt/charts/chart3.xml" ContentType="application/vnd.openxmlformats-officedocument.drawingml.chart+xml"/>
  <Override PartName="/ppt/notesSlides/notesSlide17.xml" ContentType="application/vnd.openxmlformats-officedocument.presentationml.notesSlide+xml"/>
  <Override PartName="/ppt/charts/chart4.xml" ContentType="application/vnd.openxmlformats-officedocument.drawingml.chart+xml"/>
  <Override PartName="/ppt/drawings/drawing2.xml" ContentType="application/vnd.openxmlformats-officedocument.drawingml.chartshape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rts/chart5.xml" ContentType="application/vnd.openxmlformats-officedocument.drawingml.chart+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77"/>
  </p:notesMasterIdLst>
  <p:handoutMasterIdLst>
    <p:handoutMasterId r:id="rId78"/>
  </p:handoutMasterIdLst>
  <p:sldIdLst>
    <p:sldId id="486" r:id="rId2"/>
    <p:sldId id="487" r:id="rId3"/>
    <p:sldId id="504" r:id="rId4"/>
    <p:sldId id="327" r:id="rId5"/>
    <p:sldId id="328" r:id="rId6"/>
    <p:sldId id="392" r:id="rId7"/>
    <p:sldId id="329" r:id="rId8"/>
    <p:sldId id="331" r:id="rId9"/>
    <p:sldId id="332" r:id="rId10"/>
    <p:sldId id="333" r:id="rId11"/>
    <p:sldId id="464" r:id="rId12"/>
    <p:sldId id="435" r:id="rId13"/>
    <p:sldId id="436" r:id="rId14"/>
    <p:sldId id="395" r:id="rId15"/>
    <p:sldId id="299" r:id="rId16"/>
    <p:sldId id="433" r:id="rId17"/>
    <p:sldId id="446" r:id="rId18"/>
    <p:sldId id="400" r:id="rId19"/>
    <p:sldId id="387" r:id="rId20"/>
    <p:sldId id="399" r:id="rId21"/>
    <p:sldId id="509" r:id="rId22"/>
    <p:sldId id="489" r:id="rId23"/>
    <p:sldId id="490" r:id="rId24"/>
    <p:sldId id="491" r:id="rId25"/>
    <p:sldId id="506" r:id="rId26"/>
    <p:sldId id="505" r:id="rId27"/>
    <p:sldId id="503" r:id="rId28"/>
    <p:sldId id="507" r:id="rId29"/>
    <p:sldId id="508" r:id="rId30"/>
    <p:sldId id="258" r:id="rId31"/>
    <p:sldId id="432" r:id="rId32"/>
    <p:sldId id="497" r:id="rId33"/>
    <p:sldId id="285" r:id="rId34"/>
    <p:sldId id="280" r:id="rId35"/>
    <p:sldId id="282" r:id="rId36"/>
    <p:sldId id="477" r:id="rId37"/>
    <p:sldId id="472" r:id="rId38"/>
    <p:sldId id="318" r:id="rId39"/>
    <p:sldId id="319" r:id="rId40"/>
    <p:sldId id="322" r:id="rId41"/>
    <p:sldId id="479" r:id="rId42"/>
    <p:sldId id="480" r:id="rId43"/>
    <p:sldId id="324" r:id="rId44"/>
    <p:sldId id="445" r:id="rId45"/>
    <p:sldId id="452" r:id="rId46"/>
    <p:sldId id="471" r:id="rId47"/>
    <p:sldId id="273" r:id="rId48"/>
    <p:sldId id="276" r:id="rId49"/>
    <p:sldId id="500" r:id="rId50"/>
    <p:sldId id="501" r:id="rId51"/>
    <p:sldId id="498" r:id="rId52"/>
    <p:sldId id="492" r:id="rId53"/>
    <p:sldId id="493" r:id="rId54"/>
    <p:sldId id="494" r:id="rId55"/>
    <p:sldId id="495" r:id="rId56"/>
    <p:sldId id="496" r:id="rId57"/>
    <p:sldId id="488" r:id="rId58"/>
    <p:sldId id="459" r:id="rId59"/>
    <p:sldId id="482" r:id="rId60"/>
    <p:sldId id="460" r:id="rId61"/>
    <p:sldId id="461" r:id="rId62"/>
    <p:sldId id="378" r:id="rId63"/>
    <p:sldId id="379" r:id="rId64"/>
    <p:sldId id="481" r:id="rId65"/>
    <p:sldId id="382" r:id="rId66"/>
    <p:sldId id="485" r:id="rId67"/>
    <p:sldId id="428" r:id="rId68"/>
    <p:sldId id="345" r:id="rId69"/>
    <p:sldId id="346" r:id="rId70"/>
    <p:sldId id="450" r:id="rId71"/>
    <p:sldId id="422" r:id="rId72"/>
    <p:sldId id="347" r:id="rId73"/>
    <p:sldId id="349" r:id="rId74"/>
    <p:sldId id="350" r:id="rId75"/>
    <p:sldId id="430" r:id="rId7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2087"/>
    <a:srgbClr val="DF3961"/>
    <a:srgbClr val="1B89ED"/>
    <a:srgbClr val="C41E71"/>
    <a:srgbClr val="F282CD"/>
    <a:srgbClr val="E668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041" autoAdjust="0"/>
  </p:normalViewPr>
  <p:slideViewPr>
    <p:cSldViewPr>
      <p:cViewPr>
        <p:scale>
          <a:sx n="70" d="100"/>
          <a:sy n="70" d="100"/>
        </p:scale>
        <p:origin x="-1386" y="-96"/>
      </p:cViewPr>
      <p:guideLst>
        <p:guide orient="horz" pos="2160"/>
        <p:guide pos="2880"/>
      </p:guideLst>
    </p:cSldViewPr>
  </p:slideViewPr>
  <p:notesTextViewPr>
    <p:cViewPr>
      <p:scale>
        <a:sx n="1" d="1"/>
        <a:sy n="1" d="1"/>
      </p:scale>
      <p:origin x="0" y="0"/>
    </p:cViewPr>
  </p:notesTextViewPr>
  <p:notesViewPr>
    <p:cSldViewPr>
      <p:cViewPr varScale="1">
        <p:scale>
          <a:sx n="35" d="100"/>
          <a:sy n="35" d="100"/>
        </p:scale>
        <p:origin x="-2310"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allah\Desktop\jamiat\1.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allah\Desktop\jamiat\Book1.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allah\Desktop\jamiat\Book1.xlsx" TargetMode="External"/></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Users\allah\Desktop\jamiat\Book1.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v>کل کشور</c:v>
          </c:tx>
          <c:xVal>
            <c:numRef>
              <c:f>Sheet1!$A$1:$A$6</c:f>
              <c:numCache>
                <c:formatCode>General</c:formatCode>
                <c:ptCount val="6"/>
                <c:pt idx="0">
                  <c:v>1335</c:v>
                </c:pt>
                <c:pt idx="1">
                  <c:v>1345</c:v>
                </c:pt>
                <c:pt idx="2">
                  <c:v>1355</c:v>
                </c:pt>
                <c:pt idx="3">
                  <c:v>1365</c:v>
                </c:pt>
                <c:pt idx="4">
                  <c:v>1375</c:v>
                </c:pt>
                <c:pt idx="5">
                  <c:v>1385</c:v>
                </c:pt>
              </c:numCache>
            </c:numRef>
          </c:xVal>
          <c:yVal>
            <c:numRef>
              <c:f>Sheet1!$B$1:$B$6</c:f>
              <c:numCache>
                <c:formatCode>General</c:formatCode>
                <c:ptCount val="6"/>
                <c:pt idx="0">
                  <c:v>3.13</c:v>
                </c:pt>
                <c:pt idx="1">
                  <c:v>2.71</c:v>
                </c:pt>
                <c:pt idx="2">
                  <c:v>3.9099999999999997</c:v>
                </c:pt>
                <c:pt idx="3">
                  <c:v>1.96</c:v>
                </c:pt>
                <c:pt idx="4">
                  <c:v>1.62</c:v>
                </c:pt>
                <c:pt idx="5">
                  <c:v>1.29</c:v>
                </c:pt>
              </c:numCache>
            </c:numRef>
          </c:yVal>
          <c:smooth val="0"/>
        </c:ser>
        <c:ser>
          <c:idx val="1"/>
          <c:order val="1"/>
          <c:tx>
            <c:v>شهری</c:v>
          </c:tx>
          <c:xVal>
            <c:numRef>
              <c:f>Sheet1!$A$1:$A$6</c:f>
              <c:numCache>
                <c:formatCode>General</c:formatCode>
                <c:ptCount val="6"/>
                <c:pt idx="0">
                  <c:v>1335</c:v>
                </c:pt>
                <c:pt idx="1">
                  <c:v>1345</c:v>
                </c:pt>
                <c:pt idx="2">
                  <c:v>1355</c:v>
                </c:pt>
                <c:pt idx="3">
                  <c:v>1365</c:v>
                </c:pt>
                <c:pt idx="4">
                  <c:v>1375</c:v>
                </c:pt>
                <c:pt idx="5">
                  <c:v>1385</c:v>
                </c:pt>
              </c:numCache>
            </c:numRef>
          </c:xVal>
          <c:yVal>
            <c:numRef>
              <c:f>Sheet1!$C$1:$C$6</c:f>
              <c:numCache>
                <c:formatCode>General</c:formatCode>
                <c:ptCount val="6"/>
                <c:pt idx="0">
                  <c:v>5.0999999999999996</c:v>
                </c:pt>
                <c:pt idx="1">
                  <c:v>4.9300000000000024</c:v>
                </c:pt>
                <c:pt idx="2">
                  <c:v>5.41</c:v>
                </c:pt>
                <c:pt idx="3">
                  <c:v>3.21</c:v>
                </c:pt>
                <c:pt idx="4">
                  <c:v>2.74</c:v>
                </c:pt>
                <c:pt idx="5">
                  <c:v>2.14</c:v>
                </c:pt>
              </c:numCache>
            </c:numRef>
          </c:yVal>
          <c:smooth val="0"/>
        </c:ser>
        <c:ser>
          <c:idx val="2"/>
          <c:order val="2"/>
          <c:tx>
            <c:v>روستایی</c:v>
          </c:tx>
          <c:xVal>
            <c:numRef>
              <c:f>Sheet1!$A$1:$A$6</c:f>
              <c:numCache>
                <c:formatCode>General</c:formatCode>
                <c:ptCount val="6"/>
                <c:pt idx="0">
                  <c:v>1335</c:v>
                </c:pt>
                <c:pt idx="1">
                  <c:v>1345</c:v>
                </c:pt>
                <c:pt idx="2">
                  <c:v>1355</c:v>
                </c:pt>
                <c:pt idx="3">
                  <c:v>1365</c:v>
                </c:pt>
                <c:pt idx="4">
                  <c:v>1375</c:v>
                </c:pt>
                <c:pt idx="5">
                  <c:v>1385</c:v>
                </c:pt>
              </c:numCache>
            </c:numRef>
          </c:xVal>
          <c:yVal>
            <c:numRef>
              <c:f>Sheet1!$D$1:$D$6</c:f>
              <c:numCache>
                <c:formatCode>General</c:formatCode>
                <c:ptCount val="6"/>
                <c:pt idx="0">
                  <c:v>2.09</c:v>
                </c:pt>
                <c:pt idx="1">
                  <c:v>1.1100000000000001</c:v>
                </c:pt>
                <c:pt idx="2">
                  <c:v>2.27</c:v>
                </c:pt>
                <c:pt idx="3">
                  <c:v>0.28000000000000008</c:v>
                </c:pt>
                <c:pt idx="4">
                  <c:v>0</c:v>
                </c:pt>
                <c:pt idx="5">
                  <c:v>-0.63000000000000078</c:v>
                </c:pt>
              </c:numCache>
            </c:numRef>
          </c:yVal>
          <c:smooth val="0"/>
        </c:ser>
        <c:dLbls>
          <c:showLegendKey val="0"/>
          <c:showVal val="0"/>
          <c:showCatName val="0"/>
          <c:showSerName val="0"/>
          <c:showPercent val="0"/>
          <c:showBubbleSize val="0"/>
        </c:dLbls>
        <c:axId val="135401856"/>
        <c:axId val="135403776"/>
      </c:scatterChart>
      <c:valAx>
        <c:axId val="135401856"/>
        <c:scaling>
          <c:orientation val="minMax"/>
        </c:scaling>
        <c:delete val="1"/>
        <c:axPos val="b"/>
        <c:title>
          <c:tx>
            <c:rich>
              <a:bodyPr/>
              <a:lstStyle/>
              <a:p>
                <a:pPr>
                  <a:defRPr lang="en-US"/>
                </a:pPr>
                <a:r>
                  <a:rPr lang="fa-IR" sz="1400" b="0" dirty="0" smtClean="0">
                    <a:cs typeface="B Nazanin" pitchFamily="2" charset="-78"/>
                  </a:rPr>
                  <a:t>سال</a:t>
                </a:r>
                <a:endParaRPr lang="en-US" sz="1400" b="0" dirty="0">
                  <a:cs typeface="B Nazanin" pitchFamily="2" charset="-78"/>
                </a:endParaRPr>
              </a:p>
            </c:rich>
          </c:tx>
          <c:layout>
            <c:manualLayout>
              <c:xMode val="edge"/>
              <c:yMode val="edge"/>
              <c:x val="0.45525795104140654"/>
              <c:y val="0.9334025540503823"/>
            </c:manualLayout>
          </c:layout>
          <c:overlay val="0"/>
        </c:title>
        <c:numFmt formatCode="General" sourceLinked="1"/>
        <c:majorTickMark val="none"/>
        <c:minorTickMark val="none"/>
        <c:tickLblPos val="none"/>
        <c:crossAx val="135403776"/>
        <c:crosses val="autoZero"/>
        <c:crossBetween val="midCat"/>
      </c:valAx>
      <c:valAx>
        <c:axId val="135403776"/>
        <c:scaling>
          <c:orientation val="minMax"/>
        </c:scaling>
        <c:delete val="0"/>
        <c:axPos val="l"/>
        <c:majorGridlines/>
        <c:title>
          <c:tx>
            <c:rich>
              <a:bodyPr/>
              <a:lstStyle/>
              <a:p>
                <a:pPr>
                  <a:defRPr lang="en-US"/>
                </a:pPr>
                <a:r>
                  <a:rPr lang="fa-IR" sz="1400" b="0" dirty="0" smtClean="0">
                    <a:cs typeface="B Nazanin" pitchFamily="2" charset="-78"/>
                  </a:rPr>
                  <a:t>درصد</a:t>
                </a:r>
                <a:r>
                  <a:rPr lang="fa-IR" sz="1400" b="0" baseline="0" dirty="0" smtClean="0">
                    <a:cs typeface="B Nazanin" pitchFamily="2" charset="-78"/>
                  </a:rPr>
                  <a:t> متوسط رشد جمعیت کشور</a:t>
                </a:r>
                <a:endParaRPr lang="en-US" sz="1400" b="0" dirty="0">
                  <a:cs typeface="B Nazanin" pitchFamily="2" charset="-78"/>
                </a:endParaRPr>
              </a:p>
            </c:rich>
          </c:tx>
          <c:layout/>
          <c:overlay val="0"/>
        </c:title>
        <c:numFmt formatCode="General" sourceLinked="1"/>
        <c:majorTickMark val="none"/>
        <c:minorTickMark val="none"/>
        <c:tickLblPos val="nextTo"/>
        <c:txPr>
          <a:bodyPr/>
          <a:lstStyle/>
          <a:p>
            <a:pPr>
              <a:defRPr lang="en-US"/>
            </a:pPr>
            <a:endParaRPr lang="fa-IR"/>
          </a:p>
        </c:txPr>
        <c:crossAx val="135401856"/>
        <c:crosses val="autoZero"/>
        <c:crossBetween val="midCat"/>
      </c:valAx>
    </c:plotArea>
    <c:legend>
      <c:legendPos val="r"/>
      <c:layout/>
      <c:overlay val="0"/>
      <c:txPr>
        <a:bodyPr/>
        <a:lstStyle/>
        <a:p>
          <a:pPr>
            <a:defRPr lang="en-US"/>
          </a:pPr>
          <a:endParaRPr lang="fa-IR"/>
        </a:p>
      </c:txPr>
    </c:legend>
    <c:plotVisOnly val="1"/>
    <c:dispBlanksAs val="gap"/>
    <c:showDLblsOverMax val="0"/>
  </c:chart>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n-US"/>
            </a:pPr>
            <a:r>
              <a:rPr lang="fa-IR" sz="1600" dirty="0">
                <a:cs typeface="B Nazanin" pitchFamily="2" charset="-78"/>
              </a:rPr>
              <a:t>تعداد جمعیت در</a:t>
            </a:r>
            <a:r>
              <a:rPr lang="fa-IR" sz="1600" baseline="0" dirty="0">
                <a:cs typeface="B Nazanin" pitchFamily="2" charset="-78"/>
              </a:rPr>
              <a:t> </a:t>
            </a:r>
            <a:r>
              <a:rPr lang="fa-IR" sz="1600" baseline="0" dirty="0" smtClean="0">
                <a:cs typeface="B Nazanin" pitchFamily="2" charset="-78"/>
              </a:rPr>
              <a:t>سال‌های </a:t>
            </a:r>
            <a:r>
              <a:rPr lang="fa-IR" sz="1600" baseline="0" dirty="0">
                <a:cs typeface="B Nazanin" pitchFamily="2" charset="-78"/>
              </a:rPr>
              <a:t>مختلف برای سناریوهای مختلف</a:t>
            </a:r>
            <a:endParaRPr lang="en-US" sz="1600" dirty="0">
              <a:cs typeface="B Nazanin" pitchFamily="2" charset="-78"/>
            </a:endParaRPr>
          </a:p>
        </c:rich>
      </c:tx>
      <c:layout>
        <c:manualLayout>
          <c:xMode val="edge"/>
          <c:yMode val="edge"/>
          <c:x val="0.2350166406631147"/>
          <c:y val="1.5521361304048563E-2"/>
        </c:manualLayout>
      </c:layout>
      <c:overlay val="0"/>
    </c:title>
    <c:autoTitleDeleted val="0"/>
    <c:plotArea>
      <c:layout/>
      <c:scatterChart>
        <c:scatterStyle val="lineMarker"/>
        <c:varyColors val="0"/>
        <c:ser>
          <c:idx val="0"/>
          <c:order val="0"/>
          <c:tx>
            <c:v>رشد بالا</c:v>
          </c:tx>
          <c:xVal>
            <c:numRef>
              <c:f>Sheet5!$A$1:$A$21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Sheet5!$B$1:$B$21</c:f>
              <c:numCache>
                <c:formatCode>General</c:formatCode>
                <c:ptCount val="21"/>
                <c:pt idx="0">
                  <c:v>65342</c:v>
                </c:pt>
                <c:pt idx="1">
                  <c:v>69732</c:v>
                </c:pt>
                <c:pt idx="2">
                  <c:v>73974</c:v>
                </c:pt>
                <c:pt idx="3">
                  <c:v>78855</c:v>
                </c:pt>
                <c:pt idx="4">
                  <c:v>83433</c:v>
                </c:pt>
                <c:pt idx="5">
                  <c:v>87142</c:v>
                </c:pt>
                <c:pt idx="6">
                  <c:v>89908</c:v>
                </c:pt>
                <c:pt idx="7">
                  <c:v>92321</c:v>
                </c:pt>
                <c:pt idx="8">
                  <c:v>94747</c:v>
                </c:pt>
                <c:pt idx="9">
                  <c:v>97079</c:v>
                </c:pt>
                <c:pt idx="10">
                  <c:v>98932</c:v>
                </c:pt>
                <c:pt idx="11">
                  <c:v>100027</c:v>
                </c:pt>
                <c:pt idx="12">
                  <c:v>100473</c:v>
                </c:pt>
                <c:pt idx="13">
                  <c:v>100599</c:v>
                </c:pt>
                <c:pt idx="14">
                  <c:v>100728</c:v>
                </c:pt>
                <c:pt idx="15">
                  <c:v>101055</c:v>
                </c:pt>
                <c:pt idx="16">
                  <c:v>101723</c:v>
                </c:pt>
                <c:pt idx="17">
                  <c:v>102871</c:v>
                </c:pt>
                <c:pt idx="18">
                  <c:v>104553</c:v>
                </c:pt>
                <c:pt idx="19">
                  <c:v>106703</c:v>
                </c:pt>
                <c:pt idx="20">
                  <c:v>109195</c:v>
                </c:pt>
              </c:numCache>
            </c:numRef>
          </c:yVal>
          <c:smooth val="0"/>
        </c:ser>
        <c:ser>
          <c:idx val="1"/>
          <c:order val="1"/>
          <c:tx>
            <c:v>رشد متوسط</c:v>
          </c:tx>
          <c:xVal>
            <c:numRef>
              <c:f>Sheet5!$A$1:$A$21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Sheet5!$C$1:$C$21</c:f>
              <c:numCache>
                <c:formatCode>General</c:formatCode>
                <c:ptCount val="21"/>
                <c:pt idx="0">
                  <c:v>65342</c:v>
                </c:pt>
                <c:pt idx="1">
                  <c:v>69732</c:v>
                </c:pt>
                <c:pt idx="2">
                  <c:v>73974</c:v>
                </c:pt>
                <c:pt idx="3">
                  <c:v>77914</c:v>
                </c:pt>
                <c:pt idx="4">
                  <c:v>81045</c:v>
                </c:pt>
                <c:pt idx="5">
                  <c:v>83142</c:v>
                </c:pt>
                <c:pt idx="6">
                  <c:v>84439</c:v>
                </c:pt>
                <c:pt idx="7">
                  <c:v>85313</c:v>
                </c:pt>
                <c:pt idx="8">
                  <c:v>85893</c:v>
                </c:pt>
                <c:pt idx="9">
                  <c:v>85987</c:v>
                </c:pt>
                <c:pt idx="10">
                  <c:v>85344</c:v>
                </c:pt>
                <c:pt idx="11">
                  <c:v>83866</c:v>
                </c:pt>
                <c:pt idx="12">
                  <c:v>81684</c:v>
                </c:pt>
                <c:pt idx="13">
                  <c:v>79000</c:v>
                </c:pt>
                <c:pt idx="14">
                  <c:v>76016</c:v>
                </c:pt>
                <c:pt idx="15">
                  <c:v>72933</c:v>
                </c:pt>
                <c:pt idx="16">
                  <c:v>70002</c:v>
                </c:pt>
                <c:pt idx="17">
                  <c:v>67455</c:v>
                </c:pt>
                <c:pt idx="18">
                  <c:v>65353</c:v>
                </c:pt>
                <c:pt idx="19">
                  <c:v>63594</c:v>
                </c:pt>
                <c:pt idx="20">
                  <c:v>62059</c:v>
                </c:pt>
              </c:numCache>
            </c:numRef>
          </c:yVal>
          <c:smooth val="0"/>
        </c:ser>
        <c:ser>
          <c:idx val="2"/>
          <c:order val="2"/>
          <c:tx>
            <c:v>رشد پایین</c:v>
          </c:tx>
          <c:xVal>
            <c:numRef>
              <c:f>Sheet5!$A$1:$A$21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Sheet5!$D$1:$D$21</c:f>
              <c:numCache>
                <c:formatCode>General</c:formatCode>
                <c:ptCount val="21"/>
                <c:pt idx="0">
                  <c:v>65342</c:v>
                </c:pt>
                <c:pt idx="1">
                  <c:v>69732</c:v>
                </c:pt>
                <c:pt idx="2">
                  <c:v>73974</c:v>
                </c:pt>
                <c:pt idx="3">
                  <c:v>76973</c:v>
                </c:pt>
                <c:pt idx="4">
                  <c:v>78657</c:v>
                </c:pt>
                <c:pt idx="5">
                  <c:v>79141</c:v>
                </c:pt>
                <c:pt idx="6">
                  <c:v>78985</c:v>
                </c:pt>
                <c:pt idx="7">
                  <c:v>78407</c:v>
                </c:pt>
                <c:pt idx="8">
                  <c:v>77392</c:v>
                </c:pt>
                <c:pt idx="9">
                  <c:v>75716</c:v>
                </c:pt>
                <c:pt idx="10">
                  <c:v>73214</c:v>
                </c:pt>
                <c:pt idx="11">
                  <c:v>69887</c:v>
                </c:pt>
                <c:pt idx="12">
                  <c:v>65880</c:v>
                </c:pt>
                <c:pt idx="13">
                  <c:v>61336</c:v>
                </c:pt>
                <c:pt idx="14">
                  <c:v>56414</c:v>
                </c:pt>
                <c:pt idx="15">
                  <c:v>51336</c:v>
                </c:pt>
                <c:pt idx="16">
                  <c:v>46417</c:v>
                </c:pt>
                <c:pt idx="17">
                  <c:v>41942</c:v>
                </c:pt>
                <c:pt idx="18">
                  <c:v>37998</c:v>
                </c:pt>
                <c:pt idx="19">
                  <c:v>34507</c:v>
                </c:pt>
                <c:pt idx="20">
                  <c:v>31397</c:v>
                </c:pt>
              </c:numCache>
            </c:numRef>
          </c:yVal>
          <c:smooth val="0"/>
        </c:ser>
        <c:ser>
          <c:idx val="3"/>
          <c:order val="3"/>
          <c:tx>
            <c:v>رشد ثابت</c:v>
          </c:tx>
          <c:xVal>
            <c:numRef>
              <c:f>Sheet5!$A$1:$A$21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Sheet5!$E$1:$E$21</c:f>
              <c:numCache>
                <c:formatCode>General</c:formatCode>
                <c:ptCount val="21"/>
                <c:pt idx="0">
                  <c:v>65342</c:v>
                </c:pt>
                <c:pt idx="1">
                  <c:v>69732</c:v>
                </c:pt>
                <c:pt idx="2">
                  <c:v>73974</c:v>
                </c:pt>
                <c:pt idx="3">
                  <c:v>78556</c:v>
                </c:pt>
                <c:pt idx="4">
                  <c:v>82782</c:v>
                </c:pt>
                <c:pt idx="5">
                  <c:v>86174</c:v>
                </c:pt>
                <c:pt idx="6">
                  <c:v>88786</c:v>
                </c:pt>
                <c:pt idx="7">
                  <c:v>90895</c:v>
                </c:pt>
                <c:pt idx="8">
                  <c:v>92627</c:v>
                </c:pt>
                <c:pt idx="9">
                  <c:v>93869</c:v>
                </c:pt>
                <c:pt idx="10">
                  <c:v>94414</c:v>
                </c:pt>
                <c:pt idx="11">
                  <c:v>94139</c:v>
                </c:pt>
                <c:pt idx="12">
                  <c:v>93098</c:v>
                </c:pt>
                <c:pt idx="13">
                  <c:v>91426</c:v>
                </c:pt>
                <c:pt idx="14">
                  <c:v>89314</c:v>
                </c:pt>
                <c:pt idx="15">
                  <c:v>87002</c:v>
                </c:pt>
                <c:pt idx="16">
                  <c:v>84772</c:v>
                </c:pt>
                <c:pt idx="17">
                  <c:v>82830</c:v>
                </c:pt>
                <c:pt idx="18">
                  <c:v>81170</c:v>
                </c:pt>
                <c:pt idx="19">
                  <c:v>79614</c:v>
                </c:pt>
                <c:pt idx="20">
                  <c:v>77996</c:v>
                </c:pt>
              </c:numCache>
            </c:numRef>
          </c:yVal>
          <c:smooth val="0"/>
        </c:ser>
        <c:dLbls>
          <c:showLegendKey val="0"/>
          <c:showVal val="0"/>
          <c:showCatName val="0"/>
          <c:showSerName val="0"/>
          <c:showPercent val="0"/>
          <c:showBubbleSize val="0"/>
        </c:dLbls>
        <c:axId val="142001280"/>
        <c:axId val="142003200"/>
      </c:scatterChart>
      <c:valAx>
        <c:axId val="142001280"/>
        <c:scaling>
          <c:orientation val="minMax"/>
        </c:scaling>
        <c:delete val="0"/>
        <c:axPos val="b"/>
        <c:title>
          <c:tx>
            <c:rich>
              <a:bodyPr/>
              <a:lstStyle/>
              <a:p>
                <a:pPr>
                  <a:defRPr lang="en-US"/>
                </a:pPr>
                <a:r>
                  <a:rPr lang="fa-IR" sz="1100" b="0">
                    <a:cs typeface="B Nazanin" pitchFamily="2" charset="-78"/>
                  </a:rPr>
                  <a:t>سال</a:t>
                </a:r>
                <a:endParaRPr lang="en-US" sz="1100" b="0">
                  <a:cs typeface="B Nazanin" pitchFamily="2" charset="-78"/>
                </a:endParaRPr>
              </a:p>
            </c:rich>
          </c:tx>
          <c:layout/>
          <c:overlay val="0"/>
        </c:title>
        <c:numFmt formatCode="General" sourceLinked="1"/>
        <c:majorTickMark val="none"/>
        <c:minorTickMark val="none"/>
        <c:tickLblPos val="nextTo"/>
        <c:txPr>
          <a:bodyPr/>
          <a:lstStyle/>
          <a:p>
            <a:pPr>
              <a:defRPr lang="en-US"/>
            </a:pPr>
            <a:endParaRPr lang="fa-IR"/>
          </a:p>
        </c:txPr>
        <c:crossAx val="142003200"/>
        <c:crosses val="autoZero"/>
        <c:crossBetween val="midCat"/>
      </c:valAx>
      <c:valAx>
        <c:axId val="142003200"/>
        <c:scaling>
          <c:orientation val="minMax"/>
        </c:scaling>
        <c:delete val="0"/>
        <c:axPos val="l"/>
        <c:majorGridlines/>
        <c:title>
          <c:tx>
            <c:rich>
              <a:bodyPr/>
              <a:lstStyle/>
              <a:p>
                <a:pPr>
                  <a:defRPr lang="en-US"/>
                </a:pPr>
                <a:r>
                  <a:rPr lang="fa-IR" sz="1100" b="0">
                    <a:cs typeface="B Nazanin" pitchFamily="2" charset="-78"/>
                  </a:rPr>
                  <a:t>تعداد</a:t>
                </a:r>
                <a:r>
                  <a:rPr lang="fa-IR" sz="1100" b="0" baseline="0">
                    <a:cs typeface="B Nazanin" pitchFamily="2" charset="-78"/>
                  </a:rPr>
                  <a:t> جمعیت (میلیون نفر)</a:t>
                </a:r>
                <a:endParaRPr lang="en-US" sz="1100" b="0">
                  <a:cs typeface="B Nazanin" pitchFamily="2" charset="-78"/>
                </a:endParaRPr>
              </a:p>
            </c:rich>
          </c:tx>
          <c:layout/>
          <c:overlay val="0"/>
        </c:title>
        <c:numFmt formatCode="General" sourceLinked="1"/>
        <c:majorTickMark val="none"/>
        <c:minorTickMark val="none"/>
        <c:tickLblPos val="nextTo"/>
        <c:txPr>
          <a:bodyPr/>
          <a:lstStyle/>
          <a:p>
            <a:pPr>
              <a:defRPr lang="en-US"/>
            </a:pPr>
            <a:endParaRPr lang="fa-IR"/>
          </a:p>
        </c:txPr>
        <c:crossAx val="142001280"/>
        <c:crosses val="autoZero"/>
        <c:crossBetween val="midCat"/>
      </c:valAx>
    </c:plotArea>
    <c:legend>
      <c:legendPos val="r"/>
      <c:layout>
        <c:manualLayout>
          <c:xMode val="edge"/>
          <c:yMode val="edge"/>
          <c:x val="0.7918167635461888"/>
          <c:y val="0.30169321239908314"/>
          <c:w val="0.19498187308328419"/>
          <c:h val="0.4515354659439334"/>
        </c:manualLayout>
      </c:layout>
      <c:overlay val="0"/>
      <c:txPr>
        <a:bodyPr/>
        <a:lstStyle/>
        <a:p>
          <a:pPr>
            <a:defRPr lang="en-US" sz="1600"/>
          </a:pPr>
          <a:endParaRPr lang="fa-IR"/>
        </a:p>
      </c:txPr>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ctr">
              <a:defRPr lang="en-US"/>
            </a:pPr>
            <a:r>
              <a:rPr lang="fa-IR" sz="1600" dirty="0">
                <a:cs typeface="B Nazanin" pitchFamily="2" charset="-78"/>
              </a:rPr>
              <a:t>باروری</a:t>
            </a:r>
            <a:r>
              <a:rPr lang="fa-IR" sz="1600" baseline="0" dirty="0">
                <a:cs typeface="B Nazanin" pitchFamily="2" charset="-78"/>
              </a:rPr>
              <a:t> کل در </a:t>
            </a:r>
            <a:r>
              <a:rPr lang="fa-IR" sz="1600" baseline="0" dirty="0" smtClean="0">
                <a:cs typeface="B Nazanin" pitchFamily="2" charset="-78"/>
              </a:rPr>
              <a:t>سال‌های </a:t>
            </a:r>
            <a:r>
              <a:rPr lang="fa-IR" sz="1600" baseline="0" dirty="0">
                <a:cs typeface="B Nazanin" pitchFamily="2" charset="-78"/>
              </a:rPr>
              <a:t>مختلف برای سناریوهای </a:t>
            </a:r>
            <a:r>
              <a:rPr lang="fa-IR" sz="1600" baseline="0" dirty="0" smtClean="0">
                <a:cs typeface="B Nazanin" pitchFamily="2" charset="-78"/>
              </a:rPr>
              <a:t> مختلف</a:t>
            </a:r>
            <a:endParaRPr lang="en-US" sz="1600" dirty="0">
              <a:cs typeface="B Nazanin" pitchFamily="2" charset="-78"/>
            </a:endParaRPr>
          </a:p>
        </c:rich>
      </c:tx>
      <c:layout>
        <c:manualLayout>
          <c:xMode val="edge"/>
          <c:yMode val="edge"/>
          <c:x val="0.21186320018126495"/>
          <c:y val="1.8518518518518524E-2"/>
        </c:manualLayout>
      </c:layout>
      <c:overlay val="0"/>
    </c:title>
    <c:autoTitleDeleted val="0"/>
    <c:plotArea>
      <c:layout/>
      <c:scatterChart>
        <c:scatterStyle val="lineMarker"/>
        <c:varyColors val="0"/>
        <c:ser>
          <c:idx val="0"/>
          <c:order val="0"/>
          <c:tx>
            <c:v>رشد بالا</c:v>
          </c:tx>
          <c:xVal>
            <c:numRef>
              <c:f>Sheet7!$A$1:$A$21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Sheet7!$B$1:$B$21</c:f>
              <c:numCache>
                <c:formatCode>General</c:formatCode>
                <c:ptCount val="21"/>
                <c:pt idx="1">
                  <c:v>1.9600000000000015</c:v>
                </c:pt>
                <c:pt idx="2">
                  <c:v>1.77</c:v>
                </c:pt>
                <c:pt idx="3">
                  <c:v>1.84</c:v>
                </c:pt>
                <c:pt idx="4">
                  <c:v>1.85</c:v>
                </c:pt>
                <c:pt idx="5">
                  <c:v>1.86</c:v>
                </c:pt>
                <c:pt idx="6">
                  <c:v>1.84</c:v>
                </c:pt>
                <c:pt idx="7">
                  <c:v>1.8800000000000001</c:v>
                </c:pt>
                <c:pt idx="8">
                  <c:v>1.9600000000000015</c:v>
                </c:pt>
                <c:pt idx="9">
                  <c:v>2.04</c:v>
                </c:pt>
                <c:pt idx="10">
                  <c:v>2.11</c:v>
                </c:pt>
                <c:pt idx="11">
                  <c:v>2.17</c:v>
                </c:pt>
                <c:pt idx="12">
                  <c:v>2.23</c:v>
                </c:pt>
                <c:pt idx="13">
                  <c:v>2.27</c:v>
                </c:pt>
                <c:pt idx="14">
                  <c:v>2.3099999999999987</c:v>
                </c:pt>
                <c:pt idx="15">
                  <c:v>2.3499999999999988</c:v>
                </c:pt>
                <c:pt idx="16">
                  <c:v>2.38</c:v>
                </c:pt>
                <c:pt idx="17">
                  <c:v>2.4099999999999997</c:v>
                </c:pt>
                <c:pt idx="18">
                  <c:v>2.44</c:v>
                </c:pt>
                <c:pt idx="19">
                  <c:v>2.46</c:v>
                </c:pt>
                <c:pt idx="20">
                  <c:v>2.48</c:v>
                </c:pt>
              </c:numCache>
            </c:numRef>
          </c:yVal>
          <c:smooth val="0"/>
        </c:ser>
        <c:ser>
          <c:idx val="1"/>
          <c:order val="1"/>
          <c:tx>
            <c:v>رشد متوسط</c:v>
          </c:tx>
          <c:xVal>
            <c:numRef>
              <c:f>Sheet7!$A$1:$A$21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Sheet7!$C$1:$C$21</c:f>
              <c:numCache>
                <c:formatCode>General</c:formatCode>
                <c:ptCount val="21"/>
                <c:pt idx="1">
                  <c:v>1.9600000000000015</c:v>
                </c:pt>
                <c:pt idx="2">
                  <c:v>1.77</c:v>
                </c:pt>
                <c:pt idx="3">
                  <c:v>1.59</c:v>
                </c:pt>
                <c:pt idx="4">
                  <c:v>1.45</c:v>
                </c:pt>
                <c:pt idx="5">
                  <c:v>1.36</c:v>
                </c:pt>
                <c:pt idx="6">
                  <c:v>1.34</c:v>
                </c:pt>
                <c:pt idx="7">
                  <c:v>1.3800000000000001</c:v>
                </c:pt>
                <c:pt idx="8">
                  <c:v>1.46</c:v>
                </c:pt>
                <c:pt idx="9">
                  <c:v>1.54</c:v>
                </c:pt>
                <c:pt idx="10">
                  <c:v>1.61</c:v>
                </c:pt>
                <c:pt idx="11">
                  <c:v>1.6700000000000015</c:v>
                </c:pt>
                <c:pt idx="12">
                  <c:v>1.73</c:v>
                </c:pt>
                <c:pt idx="13">
                  <c:v>1.77</c:v>
                </c:pt>
                <c:pt idx="14">
                  <c:v>1.81</c:v>
                </c:pt>
                <c:pt idx="15">
                  <c:v>1.85</c:v>
                </c:pt>
                <c:pt idx="16">
                  <c:v>1.8800000000000001</c:v>
                </c:pt>
                <c:pt idx="17">
                  <c:v>1.9100000000000001</c:v>
                </c:pt>
                <c:pt idx="18">
                  <c:v>1.9400000000000015</c:v>
                </c:pt>
                <c:pt idx="19">
                  <c:v>1.9600000000000015</c:v>
                </c:pt>
                <c:pt idx="20">
                  <c:v>1.9800000000000015</c:v>
                </c:pt>
              </c:numCache>
            </c:numRef>
          </c:yVal>
          <c:smooth val="0"/>
        </c:ser>
        <c:ser>
          <c:idx val="2"/>
          <c:order val="2"/>
          <c:tx>
            <c:v>رشد پایین</c:v>
          </c:tx>
          <c:xVal>
            <c:numRef>
              <c:f>Sheet7!$A$1:$A$21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Sheet7!$D$1:$D$21</c:f>
              <c:numCache>
                <c:formatCode>General</c:formatCode>
                <c:ptCount val="21"/>
                <c:pt idx="1">
                  <c:v>1.9600000000000015</c:v>
                </c:pt>
                <c:pt idx="2">
                  <c:v>1.77</c:v>
                </c:pt>
                <c:pt idx="3">
                  <c:v>1.34</c:v>
                </c:pt>
                <c:pt idx="4">
                  <c:v>1.05</c:v>
                </c:pt>
                <c:pt idx="5">
                  <c:v>0.86000000000000065</c:v>
                </c:pt>
                <c:pt idx="6">
                  <c:v>0.84000000000000064</c:v>
                </c:pt>
                <c:pt idx="7">
                  <c:v>0.88</c:v>
                </c:pt>
                <c:pt idx="8">
                  <c:v>0.96000000000000063</c:v>
                </c:pt>
                <c:pt idx="9">
                  <c:v>1.04</c:v>
                </c:pt>
                <c:pt idx="10">
                  <c:v>1.1100000000000001</c:v>
                </c:pt>
                <c:pt idx="11">
                  <c:v>1.1700000000000015</c:v>
                </c:pt>
                <c:pt idx="12">
                  <c:v>1.23</c:v>
                </c:pt>
                <c:pt idx="13">
                  <c:v>1.27</c:v>
                </c:pt>
                <c:pt idx="14">
                  <c:v>1.31</c:v>
                </c:pt>
                <c:pt idx="15">
                  <c:v>1.35</c:v>
                </c:pt>
                <c:pt idx="16">
                  <c:v>1.3800000000000001</c:v>
                </c:pt>
                <c:pt idx="17">
                  <c:v>1.41</c:v>
                </c:pt>
                <c:pt idx="18">
                  <c:v>1.44</c:v>
                </c:pt>
                <c:pt idx="19">
                  <c:v>1.46</c:v>
                </c:pt>
                <c:pt idx="20">
                  <c:v>1.48</c:v>
                </c:pt>
              </c:numCache>
            </c:numRef>
          </c:yVal>
          <c:smooth val="0"/>
        </c:ser>
        <c:ser>
          <c:idx val="3"/>
          <c:order val="3"/>
          <c:tx>
            <c:v>رشد ثابت</c:v>
          </c:tx>
          <c:xVal>
            <c:numRef>
              <c:f>Sheet7!$A$1:$A$21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Sheet7!$E$1:$E$21</c:f>
              <c:numCache>
                <c:formatCode>General</c:formatCode>
                <c:ptCount val="21"/>
                <c:pt idx="1">
                  <c:v>1.9600000000000015</c:v>
                </c:pt>
                <c:pt idx="2">
                  <c:v>1.77</c:v>
                </c:pt>
                <c:pt idx="3">
                  <c:v>1.77</c:v>
                </c:pt>
                <c:pt idx="4">
                  <c:v>1.77</c:v>
                </c:pt>
                <c:pt idx="5">
                  <c:v>1.77</c:v>
                </c:pt>
                <c:pt idx="6">
                  <c:v>1.77</c:v>
                </c:pt>
                <c:pt idx="7">
                  <c:v>1.77</c:v>
                </c:pt>
                <c:pt idx="8">
                  <c:v>1.77</c:v>
                </c:pt>
                <c:pt idx="9">
                  <c:v>1.77</c:v>
                </c:pt>
                <c:pt idx="10">
                  <c:v>1.77</c:v>
                </c:pt>
                <c:pt idx="11">
                  <c:v>1.77</c:v>
                </c:pt>
                <c:pt idx="12">
                  <c:v>1.77</c:v>
                </c:pt>
                <c:pt idx="13">
                  <c:v>1.77</c:v>
                </c:pt>
                <c:pt idx="14">
                  <c:v>1.77</c:v>
                </c:pt>
                <c:pt idx="15">
                  <c:v>1.77</c:v>
                </c:pt>
                <c:pt idx="16">
                  <c:v>1.77</c:v>
                </c:pt>
                <c:pt idx="17">
                  <c:v>1.77</c:v>
                </c:pt>
                <c:pt idx="18">
                  <c:v>1.77</c:v>
                </c:pt>
                <c:pt idx="19">
                  <c:v>1.77</c:v>
                </c:pt>
                <c:pt idx="20">
                  <c:v>1.77</c:v>
                </c:pt>
              </c:numCache>
            </c:numRef>
          </c:yVal>
          <c:smooth val="0"/>
        </c:ser>
        <c:dLbls>
          <c:showLegendKey val="0"/>
          <c:showVal val="0"/>
          <c:showCatName val="0"/>
          <c:showSerName val="0"/>
          <c:showPercent val="0"/>
          <c:showBubbleSize val="0"/>
        </c:dLbls>
        <c:axId val="142066048"/>
        <c:axId val="142067968"/>
      </c:scatterChart>
      <c:valAx>
        <c:axId val="142066048"/>
        <c:scaling>
          <c:orientation val="minMax"/>
        </c:scaling>
        <c:delete val="0"/>
        <c:axPos val="b"/>
        <c:title>
          <c:tx>
            <c:rich>
              <a:bodyPr/>
              <a:lstStyle/>
              <a:p>
                <a:pPr>
                  <a:defRPr lang="en-US"/>
                </a:pPr>
                <a:r>
                  <a:rPr lang="fa-IR" sz="1100" b="0">
                    <a:cs typeface="B Nazanin" pitchFamily="2" charset="-78"/>
                  </a:rPr>
                  <a:t>سال</a:t>
                </a:r>
                <a:endParaRPr lang="en-US" sz="1100" b="0">
                  <a:cs typeface="B Nazanin" pitchFamily="2" charset="-78"/>
                </a:endParaRPr>
              </a:p>
            </c:rich>
          </c:tx>
          <c:layout/>
          <c:overlay val="0"/>
        </c:title>
        <c:numFmt formatCode="General" sourceLinked="1"/>
        <c:majorTickMark val="none"/>
        <c:minorTickMark val="none"/>
        <c:tickLblPos val="nextTo"/>
        <c:txPr>
          <a:bodyPr/>
          <a:lstStyle/>
          <a:p>
            <a:pPr>
              <a:defRPr lang="en-US"/>
            </a:pPr>
            <a:endParaRPr lang="fa-IR"/>
          </a:p>
        </c:txPr>
        <c:crossAx val="142067968"/>
        <c:crosses val="autoZero"/>
        <c:crossBetween val="midCat"/>
      </c:valAx>
      <c:valAx>
        <c:axId val="142067968"/>
        <c:scaling>
          <c:orientation val="minMax"/>
        </c:scaling>
        <c:delete val="0"/>
        <c:axPos val="l"/>
        <c:majorGridlines/>
        <c:title>
          <c:tx>
            <c:rich>
              <a:bodyPr/>
              <a:lstStyle/>
              <a:p>
                <a:pPr>
                  <a:defRPr lang="en-US"/>
                </a:pPr>
                <a:r>
                  <a:rPr lang="fa-IR" sz="1100" b="0">
                    <a:cs typeface="B Nazanin" pitchFamily="2" charset="-78"/>
                  </a:rPr>
                  <a:t>باروری</a:t>
                </a:r>
                <a:r>
                  <a:rPr lang="fa-IR" sz="1100" b="0" baseline="0">
                    <a:cs typeface="B Nazanin" pitchFamily="2" charset="-78"/>
                  </a:rPr>
                  <a:t> کل</a:t>
                </a:r>
                <a:endParaRPr lang="en-US" sz="1100" b="0">
                  <a:cs typeface="B Nazanin" pitchFamily="2" charset="-78"/>
                </a:endParaRPr>
              </a:p>
            </c:rich>
          </c:tx>
          <c:layout/>
          <c:overlay val="0"/>
        </c:title>
        <c:numFmt formatCode="General" sourceLinked="1"/>
        <c:majorTickMark val="none"/>
        <c:minorTickMark val="none"/>
        <c:tickLblPos val="nextTo"/>
        <c:txPr>
          <a:bodyPr/>
          <a:lstStyle/>
          <a:p>
            <a:pPr>
              <a:defRPr lang="en-US"/>
            </a:pPr>
            <a:endParaRPr lang="fa-IR"/>
          </a:p>
        </c:txPr>
        <c:crossAx val="142066048"/>
        <c:crosses val="autoZero"/>
        <c:crossBetween val="midCat"/>
      </c:valAx>
    </c:plotArea>
    <c:legend>
      <c:legendPos val="r"/>
      <c:layout/>
      <c:overlay val="0"/>
      <c:txPr>
        <a:bodyPr/>
        <a:lstStyle/>
        <a:p>
          <a:pPr>
            <a:defRPr lang="en-US" sz="1600"/>
          </a:pPr>
          <a:endParaRPr lang="fa-IR"/>
        </a:p>
      </c:txPr>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n-US"/>
            </a:pPr>
            <a:r>
              <a:rPr lang="fa-IR" sz="1600" dirty="0">
                <a:cs typeface="B Nazanin" pitchFamily="2" charset="-78"/>
              </a:rPr>
              <a:t>شاخص سالخوردگی</a:t>
            </a:r>
            <a:r>
              <a:rPr lang="fa-IR" sz="1600" baseline="0" dirty="0">
                <a:cs typeface="B Nazanin" pitchFamily="2" charset="-78"/>
              </a:rPr>
              <a:t> در </a:t>
            </a:r>
            <a:r>
              <a:rPr lang="fa-IR" sz="1600" baseline="0" dirty="0" smtClean="0">
                <a:cs typeface="B Nazanin" pitchFamily="2" charset="-78"/>
              </a:rPr>
              <a:t>سال‌های </a:t>
            </a:r>
            <a:r>
              <a:rPr lang="fa-IR" sz="1600" baseline="0" dirty="0">
                <a:cs typeface="B Nazanin" pitchFamily="2" charset="-78"/>
              </a:rPr>
              <a:t>مختلف برای سناریو های مختلف</a:t>
            </a:r>
            <a:endParaRPr lang="fa-IR" sz="1600" dirty="0">
              <a:cs typeface="B Nazanin" pitchFamily="2" charset="-78"/>
            </a:endParaRPr>
          </a:p>
        </c:rich>
      </c:tx>
      <c:layout>
        <c:manualLayout>
          <c:xMode val="edge"/>
          <c:yMode val="edge"/>
          <c:x val="0.13578785709024266"/>
          <c:y val="1.754385964912282E-2"/>
        </c:manualLayout>
      </c:layout>
      <c:overlay val="0"/>
    </c:title>
    <c:autoTitleDeleted val="0"/>
    <c:plotArea>
      <c:layout/>
      <c:scatterChart>
        <c:scatterStyle val="lineMarker"/>
        <c:varyColors val="0"/>
        <c:ser>
          <c:idx val="0"/>
          <c:order val="0"/>
          <c:tx>
            <c:v>رشد بالا</c:v>
          </c:tx>
          <c:xVal>
            <c:numRef>
              <c:f>Sheet6!$A$1:$A$21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Sheet6!$B$1:$B$21</c:f>
              <c:numCache>
                <c:formatCode>General</c:formatCode>
                <c:ptCount val="21"/>
                <c:pt idx="0">
                  <c:v>6.5</c:v>
                </c:pt>
                <c:pt idx="1">
                  <c:v>7.1</c:v>
                </c:pt>
                <c:pt idx="2">
                  <c:v>7.5</c:v>
                </c:pt>
                <c:pt idx="3">
                  <c:v>8.6</c:v>
                </c:pt>
                <c:pt idx="4">
                  <c:v>10.1</c:v>
                </c:pt>
                <c:pt idx="5">
                  <c:v>12.1</c:v>
                </c:pt>
                <c:pt idx="6">
                  <c:v>14.3</c:v>
                </c:pt>
                <c:pt idx="7">
                  <c:v>16.7</c:v>
                </c:pt>
                <c:pt idx="8">
                  <c:v>20</c:v>
                </c:pt>
                <c:pt idx="9">
                  <c:v>24.5</c:v>
                </c:pt>
                <c:pt idx="10">
                  <c:v>28.5</c:v>
                </c:pt>
                <c:pt idx="11">
                  <c:v>30.1</c:v>
                </c:pt>
                <c:pt idx="12">
                  <c:v>29.8</c:v>
                </c:pt>
                <c:pt idx="13">
                  <c:v>29</c:v>
                </c:pt>
                <c:pt idx="14">
                  <c:v>28.5</c:v>
                </c:pt>
                <c:pt idx="15">
                  <c:v>28.5</c:v>
                </c:pt>
                <c:pt idx="16">
                  <c:v>28.4</c:v>
                </c:pt>
                <c:pt idx="17">
                  <c:v>28</c:v>
                </c:pt>
                <c:pt idx="18">
                  <c:v>27.2</c:v>
                </c:pt>
                <c:pt idx="19">
                  <c:v>26.5</c:v>
                </c:pt>
                <c:pt idx="20">
                  <c:v>26.1</c:v>
                </c:pt>
              </c:numCache>
            </c:numRef>
          </c:yVal>
          <c:smooth val="0"/>
        </c:ser>
        <c:ser>
          <c:idx val="1"/>
          <c:order val="1"/>
          <c:tx>
            <c:v>رشد متوسط</c:v>
          </c:tx>
          <c:xVal>
            <c:numRef>
              <c:f>Sheet6!$A$1:$A$21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Sheet6!$C$1:$C$21</c:f>
              <c:numCache>
                <c:formatCode>General</c:formatCode>
                <c:ptCount val="21"/>
                <c:pt idx="0">
                  <c:v>6.5</c:v>
                </c:pt>
                <c:pt idx="1">
                  <c:v>7.1</c:v>
                </c:pt>
                <c:pt idx="2">
                  <c:v>7.5</c:v>
                </c:pt>
                <c:pt idx="3">
                  <c:v>8.7000000000000011</c:v>
                </c:pt>
                <c:pt idx="4">
                  <c:v>10.4</c:v>
                </c:pt>
                <c:pt idx="5">
                  <c:v>12.7</c:v>
                </c:pt>
                <c:pt idx="6">
                  <c:v>15.3</c:v>
                </c:pt>
                <c:pt idx="7">
                  <c:v>18.100000000000001</c:v>
                </c:pt>
                <c:pt idx="8">
                  <c:v>22</c:v>
                </c:pt>
                <c:pt idx="9">
                  <c:v>27.7</c:v>
                </c:pt>
                <c:pt idx="10">
                  <c:v>33.1</c:v>
                </c:pt>
                <c:pt idx="11">
                  <c:v>36</c:v>
                </c:pt>
                <c:pt idx="12">
                  <c:v>36.700000000000003</c:v>
                </c:pt>
                <c:pt idx="13">
                  <c:v>36.9</c:v>
                </c:pt>
                <c:pt idx="14">
                  <c:v>37.700000000000003</c:v>
                </c:pt>
                <c:pt idx="15">
                  <c:v>38.300000000000004</c:v>
                </c:pt>
                <c:pt idx="16">
                  <c:v>38.200000000000003</c:v>
                </c:pt>
                <c:pt idx="17">
                  <c:v>37.4</c:v>
                </c:pt>
                <c:pt idx="18">
                  <c:v>36.200000000000003</c:v>
                </c:pt>
                <c:pt idx="19">
                  <c:v>35.300000000000004</c:v>
                </c:pt>
                <c:pt idx="20">
                  <c:v>34.700000000000003</c:v>
                </c:pt>
              </c:numCache>
            </c:numRef>
          </c:yVal>
          <c:smooth val="0"/>
        </c:ser>
        <c:ser>
          <c:idx val="2"/>
          <c:order val="2"/>
          <c:tx>
            <c:v>رشد پایین</c:v>
          </c:tx>
          <c:xVal>
            <c:numRef>
              <c:f>Sheet6!$A$1:$A$21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Sheet6!$D$1:$D$21</c:f>
              <c:numCache>
                <c:formatCode>General</c:formatCode>
                <c:ptCount val="21"/>
                <c:pt idx="0">
                  <c:v>6.5</c:v>
                </c:pt>
                <c:pt idx="1">
                  <c:v>7.1</c:v>
                </c:pt>
                <c:pt idx="2">
                  <c:v>7.5</c:v>
                </c:pt>
                <c:pt idx="3">
                  <c:v>8.8000000000000007</c:v>
                </c:pt>
                <c:pt idx="4">
                  <c:v>10.7</c:v>
                </c:pt>
                <c:pt idx="5">
                  <c:v>13.3</c:v>
                </c:pt>
                <c:pt idx="6">
                  <c:v>16.3</c:v>
                </c:pt>
                <c:pt idx="7">
                  <c:v>19.7</c:v>
                </c:pt>
                <c:pt idx="8">
                  <c:v>24.4</c:v>
                </c:pt>
                <c:pt idx="9">
                  <c:v>31.4</c:v>
                </c:pt>
                <c:pt idx="10">
                  <c:v>38.5</c:v>
                </c:pt>
                <c:pt idx="11">
                  <c:v>43.1</c:v>
                </c:pt>
                <c:pt idx="12">
                  <c:v>45.5</c:v>
                </c:pt>
                <c:pt idx="13">
                  <c:v>47.5</c:v>
                </c:pt>
                <c:pt idx="14">
                  <c:v>50.8</c:v>
                </c:pt>
                <c:pt idx="15">
                  <c:v>52.7</c:v>
                </c:pt>
                <c:pt idx="16">
                  <c:v>52.9</c:v>
                </c:pt>
                <c:pt idx="17">
                  <c:v>51.6</c:v>
                </c:pt>
                <c:pt idx="18">
                  <c:v>49.8</c:v>
                </c:pt>
                <c:pt idx="19">
                  <c:v>48.4</c:v>
                </c:pt>
                <c:pt idx="20">
                  <c:v>47.4</c:v>
                </c:pt>
              </c:numCache>
            </c:numRef>
          </c:yVal>
          <c:smooth val="0"/>
        </c:ser>
        <c:ser>
          <c:idx val="3"/>
          <c:order val="3"/>
          <c:tx>
            <c:v>رشد ثابت</c:v>
          </c:tx>
          <c:xVal>
            <c:numRef>
              <c:f>Sheet6!$A$1:$A$21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Sheet6!$E$1:$E$21</c:f>
              <c:numCache>
                <c:formatCode>General</c:formatCode>
                <c:ptCount val="21"/>
                <c:pt idx="0">
                  <c:v>6.5</c:v>
                </c:pt>
                <c:pt idx="1">
                  <c:v>7.1</c:v>
                </c:pt>
                <c:pt idx="2">
                  <c:v>7.5</c:v>
                </c:pt>
                <c:pt idx="3">
                  <c:v>8.6</c:v>
                </c:pt>
                <c:pt idx="4">
                  <c:v>10.200000000000001</c:v>
                </c:pt>
                <c:pt idx="5">
                  <c:v>12.2</c:v>
                </c:pt>
                <c:pt idx="6">
                  <c:v>14.5</c:v>
                </c:pt>
                <c:pt idx="7">
                  <c:v>17</c:v>
                </c:pt>
                <c:pt idx="8">
                  <c:v>20.399999999999999</c:v>
                </c:pt>
                <c:pt idx="9">
                  <c:v>25.4</c:v>
                </c:pt>
                <c:pt idx="10">
                  <c:v>29.9</c:v>
                </c:pt>
                <c:pt idx="11">
                  <c:v>32</c:v>
                </c:pt>
                <c:pt idx="12">
                  <c:v>32.200000000000003</c:v>
                </c:pt>
                <c:pt idx="13">
                  <c:v>31.9</c:v>
                </c:pt>
                <c:pt idx="14">
                  <c:v>32.1</c:v>
                </c:pt>
                <c:pt idx="15">
                  <c:v>32.800000000000004</c:v>
                </c:pt>
                <c:pt idx="16">
                  <c:v>33.4</c:v>
                </c:pt>
                <c:pt idx="17">
                  <c:v>33.700000000000003</c:v>
                </c:pt>
                <c:pt idx="18">
                  <c:v>33.9</c:v>
                </c:pt>
                <c:pt idx="19">
                  <c:v>34.1</c:v>
                </c:pt>
                <c:pt idx="20">
                  <c:v>34.4</c:v>
                </c:pt>
              </c:numCache>
            </c:numRef>
          </c:yVal>
          <c:smooth val="0"/>
        </c:ser>
        <c:dLbls>
          <c:showLegendKey val="0"/>
          <c:showVal val="0"/>
          <c:showCatName val="0"/>
          <c:showSerName val="0"/>
          <c:showPercent val="0"/>
          <c:showBubbleSize val="0"/>
        </c:dLbls>
        <c:axId val="141786496"/>
        <c:axId val="141800960"/>
      </c:scatterChart>
      <c:valAx>
        <c:axId val="141786496"/>
        <c:scaling>
          <c:orientation val="minMax"/>
        </c:scaling>
        <c:delete val="0"/>
        <c:axPos val="b"/>
        <c:title>
          <c:tx>
            <c:rich>
              <a:bodyPr/>
              <a:lstStyle/>
              <a:p>
                <a:pPr>
                  <a:defRPr lang="en-US"/>
                </a:pPr>
                <a:r>
                  <a:rPr lang="fa-IR" sz="1100" b="0">
                    <a:cs typeface="B Nazanin" pitchFamily="2" charset="-78"/>
                  </a:rPr>
                  <a:t>سال</a:t>
                </a:r>
                <a:endParaRPr lang="en-US" sz="1100" b="0">
                  <a:cs typeface="B Nazanin" pitchFamily="2" charset="-78"/>
                </a:endParaRPr>
              </a:p>
            </c:rich>
          </c:tx>
          <c:layout/>
          <c:overlay val="0"/>
        </c:title>
        <c:numFmt formatCode="General" sourceLinked="1"/>
        <c:majorTickMark val="none"/>
        <c:minorTickMark val="none"/>
        <c:tickLblPos val="nextTo"/>
        <c:txPr>
          <a:bodyPr/>
          <a:lstStyle/>
          <a:p>
            <a:pPr>
              <a:defRPr lang="en-US"/>
            </a:pPr>
            <a:endParaRPr lang="fa-IR"/>
          </a:p>
        </c:txPr>
        <c:crossAx val="141800960"/>
        <c:crosses val="autoZero"/>
        <c:crossBetween val="midCat"/>
      </c:valAx>
      <c:valAx>
        <c:axId val="141800960"/>
        <c:scaling>
          <c:orientation val="minMax"/>
        </c:scaling>
        <c:delete val="0"/>
        <c:axPos val="l"/>
        <c:majorGridlines/>
        <c:title>
          <c:tx>
            <c:rich>
              <a:bodyPr/>
              <a:lstStyle/>
              <a:p>
                <a:pPr>
                  <a:defRPr lang="en-US"/>
                </a:pPr>
                <a:r>
                  <a:rPr lang="fa-IR" sz="1100" b="0">
                    <a:cs typeface="B Nazanin" pitchFamily="2" charset="-78"/>
                  </a:rPr>
                  <a:t>شاخص</a:t>
                </a:r>
                <a:r>
                  <a:rPr lang="fa-IR" sz="1100" b="0" baseline="0">
                    <a:cs typeface="B Nazanin" pitchFamily="2" charset="-78"/>
                  </a:rPr>
                  <a:t> سالخوردگی</a:t>
                </a:r>
                <a:endParaRPr lang="fa-IR" sz="1100" b="0">
                  <a:cs typeface="B Nazanin" pitchFamily="2" charset="-78"/>
                </a:endParaRPr>
              </a:p>
            </c:rich>
          </c:tx>
          <c:layout/>
          <c:overlay val="0"/>
        </c:title>
        <c:numFmt formatCode="General" sourceLinked="1"/>
        <c:majorTickMark val="none"/>
        <c:minorTickMark val="none"/>
        <c:tickLblPos val="nextTo"/>
        <c:txPr>
          <a:bodyPr/>
          <a:lstStyle/>
          <a:p>
            <a:pPr>
              <a:defRPr lang="en-US"/>
            </a:pPr>
            <a:endParaRPr lang="fa-IR"/>
          </a:p>
        </c:txPr>
        <c:crossAx val="141786496"/>
        <c:crosses val="autoZero"/>
        <c:crossBetween val="midCat"/>
      </c:valAx>
    </c:plotArea>
    <c:legend>
      <c:legendPos val="r"/>
      <c:layout/>
      <c:overlay val="0"/>
      <c:txPr>
        <a:bodyPr/>
        <a:lstStyle/>
        <a:p>
          <a:pPr>
            <a:defRPr lang="en-US" sz="1600"/>
          </a:pPr>
          <a:endParaRPr lang="fa-IR"/>
        </a:p>
      </c:txPr>
    </c:legend>
    <c:plotVisOnly val="1"/>
    <c:dispBlanksAs val="gap"/>
    <c:showDLblsOverMax val="0"/>
  </c:chart>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04"/>
    </mc:Choice>
    <mc:Fallback>
      <c:style val="4"/>
    </mc:Fallback>
  </mc:AlternateContent>
  <c:chart>
    <c:title>
      <c:tx>
        <c:rich>
          <a:bodyPr/>
          <a:lstStyle/>
          <a:p>
            <a:pPr>
              <a:defRPr lang="en-US"/>
            </a:pPr>
            <a:r>
              <a:rPr lang="fa-IR" dirty="0"/>
              <a:t>تراکم </a:t>
            </a:r>
            <a:r>
              <a:rPr lang="fa-IR" dirty="0" smtClean="0"/>
              <a:t>جمعیت </a:t>
            </a:r>
            <a:r>
              <a:rPr lang="fa-IR" dirty="0"/>
              <a:t>در قاره آسیا</a:t>
            </a:r>
          </a:p>
        </c:rich>
      </c:tx>
      <c:layout/>
      <c:overlay val="0"/>
    </c:title>
    <c:autoTitleDeleted val="0"/>
    <c:plotArea>
      <c:layout/>
      <c:barChart>
        <c:barDir val="col"/>
        <c:grouping val="clustered"/>
        <c:varyColors val="0"/>
        <c:ser>
          <c:idx val="0"/>
          <c:order val="0"/>
          <c:tx>
            <c:v>تراکم</c:v>
          </c:tx>
          <c:invertIfNegative val="0"/>
          <c:dPt>
            <c:idx val="0"/>
            <c:invertIfNegative val="0"/>
            <c:bubble3D val="0"/>
            <c:spPr>
              <a:solidFill>
                <a:schemeClr val="accent1">
                  <a:lumMod val="50000"/>
                </a:schemeClr>
              </a:solidFill>
              <a:ln>
                <a:gradFill>
                  <a:gsLst>
                    <a:gs pos="0">
                      <a:srgbClr val="DDEBCF"/>
                    </a:gs>
                    <a:gs pos="50000">
                      <a:srgbClr val="9CB86E"/>
                    </a:gs>
                    <a:gs pos="100000">
                      <a:srgbClr val="156B13"/>
                    </a:gs>
                  </a:gsLst>
                  <a:lin ang="5400000" scaled="0"/>
                </a:gradFill>
              </a:ln>
            </c:spPr>
          </c:dPt>
          <c:cat>
            <c:strRef>
              <c:f>Sheet1!$A$1:$A$6</c:f>
              <c:strCache>
                <c:ptCount val="6"/>
                <c:pt idx="0">
                  <c:v>قاره آسیا</c:v>
                </c:pt>
                <c:pt idx="1">
                  <c:v>ایران</c:v>
                </c:pt>
                <c:pt idx="2">
                  <c:v>ژاپن</c:v>
                </c:pt>
                <c:pt idx="3">
                  <c:v>کره شمالی </c:v>
                </c:pt>
                <c:pt idx="4">
                  <c:v>ارمنستان</c:v>
                </c:pt>
                <c:pt idx="5">
                  <c:v>آذربایجان</c:v>
                </c:pt>
              </c:strCache>
            </c:strRef>
          </c:cat>
          <c:val>
            <c:numRef>
              <c:f>Sheet1!$B$1:$B$6</c:f>
              <c:numCache>
                <c:formatCode>General</c:formatCode>
                <c:ptCount val="6"/>
                <c:pt idx="0">
                  <c:v>120</c:v>
                </c:pt>
                <c:pt idx="1">
                  <c:v>43</c:v>
                </c:pt>
                <c:pt idx="2">
                  <c:v>336</c:v>
                </c:pt>
                <c:pt idx="3">
                  <c:v>187</c:v>
                </c:pt>
                <c:pt idx="4">
                  <c:v>108</c:v>
                </c:pt>
                <c:pt idx="5">
                  <c:v>100</c:v>
                </c:pt>
              </c:numCache>
            </c:numRef>
          </c:val>
        </c:ser>
        <c:dLbls>
          <c:showLegendKey val="0"/>
          <c:showVal val="0"/>
          <c:showCatName val="0"/>
          <c:showSerName val="0"/>
          <c:showPercent val="0"/>
          <c:showBubbleSize val="0"/>
        </c:dLbls>
        <c:gapWidth val="150"/>
        <c:axId val="128142336"/>
        <c:axId val="128148224"/>
      </c:barChart>
      <c:catAx>
        <c:axId val="128142336"/>
        <c:scaling>
          <c:orientation val="minMax"/>
        </c:scaling>
        <c:delete val="0"/>
        <c:axPos val="b"/>
        <c:majorTickMark val="out"/>
        <c:minorTickMark val="none"/>
        <c:tickLblPos val="nextTo"/>
        <c:txPr>
          <a:bodyPr/>
          <a:lstStyle/>
          <a:p>
            <a:pPr>
              <a:defRPr lang="en-US" sz="1400" b="1">
                <a:cs typeface="B Nazanin" pitchFamily="2" charset="-78"/>
              </a:defRPr>
            </a:pPr>
            <a:endParaRPr lang="fa-IR"/>
          </a:p>
        </c:txPr>
        <c:crossAx val="128148224"/>
        <c:crosses val="autoZero"/>
        <c:auto val="1"/>
        <c:lblAlgn val="ctr"/>
        <c:lblOffset val="100"/>
        <c:noMultiLvlLbl val="0"/>
      </c:catAx>
      <c:valAx>
        <c:axId val="128148224"/>
        <c:scaling>
          <c:orientation val="minMax"/>
        </c:scaling>
        <c:delete val="0"/>
        <c:axPos val="l"/>
        <c:majorGridlines/>
        <c:numFmt formatCode="General" sourceLinked="1"/>
        <c:majorTickMark val="out"/>
        <c:minorTickMark val="none"/>
        <c:tickLblPos val="nextTo"/>
        <c:txPr>
          <a:bodyPr/>
          <a:lstStyle/>
          <a:p>
            <a:pPr>
              <a:defRPr lang="en-US"/>
            </a:pPr>
            <a:endParaRPr lang="fa-IR"/>
          </a:p>
        </c:txPr>
        <c:crossAx val="128142336"/>
        <c:crosses val="autoZero"/>
        <c:crossBetween val="between"/>
      </c:valAx>
    </c:plotArea>
    <c:legend>
      <c:legendPos val="r"/>
      <c:layout/>
      <c:overlay val="0"/>
      <c:txPr>
        <a:bodyPr/>
        <a:lstStyle/>
        <a:p>
          <a:pPr>
            <a:defRPr lang="en-US" sz="1600"/>
          </a:pPr>
          <a:endParaRPr lang="fa-IR"/>
        </a:p>
      </c:txPr>
    </c:legend>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C802513-ECA9-47A0-886D-5F51B4CBC8CE}" type="doc">
      <dgm:prSet loTypeId="urn:microsoft.com/office/officeart/2005/8/layout/hierarchy2" loCatId="hierarchy" qsTypeId="urn:microsoft.com/office/officeart/2005/8/quickstyle/simple3" qsCatId="simple" csTypeId="urn:microsoft.com/office/officeart/2005/8/colors/colorful2" csCatId="colorful" phldr="1"/>
      <dgm:spPr/>
      <dgm:t>
        <a:bodyPr/>
        <a:lstStyle/>
        <a:p>
          <a:endParaRPr lang="en-US"/>
        </a:p>
      </dgm:t>
    </dgm:pt>
    <dgm:pt modelId="{17B84E60-C48D-4B7A-9B23-00267F008135}">
      <dgm:prSet phldrT="[Text]" custT="1">
        <dgm:style>
          <a:lnRef idx="1">
            <a:schemeClr val="accent3"/>
          </a:lnRef>
          <a:fillRef idx="2">
            <a:schemeClr val="accent3"/>
          </a:fillRef>
          <a:effectRef idx="1">
            <a:schemeClr val="accent3"/>
          </a:effectRef>
          <a:fontRef idx="minor">
            <a:schemeClr val="dk1"/>
          </a:fontRef>
        </dgm:style>
      </dgm:prSet>
      <dgm:spPr/>
      <dgm:t>
        <a:bodyPr/>
        <a:lstStyle/>
        <a:p>
          <a:pPr algn="ctr" rtl="1">
            <a:lnSpc>
              <a:spcPct val="80000"/>
            </a:lnSpc>
          </a:pPr>
          <a:r>
            <a:rPr lang="ar-SA" sz="1600" b="0" dirty="0" smtClean="0">
              <a:effectLst>
                <a:outerShdw blurRad="38100" dist="38100" dir="2700000" algn="tl">
                  <a:srgbClr val="000000">
                    <a:alpha val="43137"/>
                  </a:srgbClr>
                </a:outerShdw>
              </a:effectLst>
              <a:latin typeface="+mn-lt"/>
              <a:cs typeface="B Lotus" pitchFamily="2" charset="-78"/>
            </a:rPr>
            <a:t>فعاليت صندوق جمعت ملل متحد در ايران</a:t>
          </a:r>
          <a:endParaRPr lang="en-US" sz="1600" b="0" dirty="0">
            <a:effectLst>
              <a:outerShdw blurRad="38100" dist="38100" dir="2700000" algn="tl">
                <a:srgbClr val="000000">
                  <a:alpha val="43137"/>
                </a:srgbClr>
              </a:outerShdw>
            </a:effectLst>
            <a:cs typeface="B Lotus" pitchFamily="2" charset="-78"/>
          </a:endParaRPr>
        </a:p>
      </dgm:t>
    </dgm:pt>
    <dgm:pt modelId="{902D230E-43E7-4021-B51D-C02E9572BA75}" type="parTrans" cxnId="{D34F3E9B-2B41-448D-8834-7273C253C86A}">
      <dgm:prSet/>
      <dgm:spPr/>
      <dgm:t>
        <a:bodyPr/>
        <a:lstStyle/>
        <a:p>
          <a:pPr algn="just">
            <a:lnSpc>
              <a:spcPct val="80000"/>
            </a:lnSpc>
          </a:pPr>
          <a:endParaRPr lang="en-US" sz="2000">
            <a:solidFill>
              <a:schemeClr val="tx1"/>
            </a:solidFill>
            <a:cs typeface="B Lotus" pitchFamily="2" charset="-78"/>
          </a:endParaRPr>
        </a:p>
      </dgm:t>
    </dgm:pt>
    <dgm:pt modelId="{DE47A001-B238-46BE-AAE9-0A700C85A1AB}" type="sibTrans" cxnId="{D34F3E9B-2B41-448D-8834-7273C253C86A}">
      <dgm:prSet/>
      <dgm:spPr/>
      <dgm:t>
        <a:bodyPr/>
        <a:lstStyle/>
        <a:p>
          <a:pPr algn="just">
            <a:lnSpc>
              <a:spcPct val="80000"/>
            </a:lnSpc>
          </a:pPr>
          <a:endParaRPr lang="en-US" sz="2000">
            <a:solidFill>
              <a:schemeClr val="tx1"/>
            </a:solidFill>
            <a:cs typeface="B Lotus" pitchFamily="2" charset="-78"/>
          </a:endParaRPr>
        </a:p>
      </dgm:t>
    </dgm:pt>
    <dgm:pt modelId="{DCF1E906-970C-40AA-9175-FA80D50814C9}">
      <dgm:prSet phldrT="[Text]" custT="1">
        <dgm:style>
          <a:lnRef idx="1">
            <a:schemeClr val="accent2"/>
          </a:lnRef>
          <a:fillRef idx="2">
            <a:schemeClr val="accent2"/>
          </a:fillRef>
          <a:effectRef idx="1">
            <a:schemeClr val="accent2"/>
          </a:effectRef>
          <a:fontRef idx="minor">
            <a:schemeClr val="dk1"/>
          </a:fontRef>
        </dgm:style>
      </dgm:prSet>
      <dgm:spPr/>
      <dgm:t>
        <a:bodyPr/>
        <a:lstStyle/>
        <a:p>
          <a:pPr algn="just" rtl="1">
            <a:lnSpc>
              <a:spcPct val="80000"/>
            </a:lnSpc>
          </a:pPr>
          <a:r>
            <a:rPr lang="ar-SA" sz="1600" dirty="0" smtClean="0">
              <a:latin typeface="+mn-lt"/>
              <a:cs typeface="B Lotus" pitchFamily="2" charset="-78"/>
            </a:rPr>
            <a:t>تأسيس «مرکز اطلاعات، ارتباطات و آموزش جمعيت و تنظيم خانواده (</a:t>
          </a:r>
          <a:r>
            <a:rPr lang="en-US" sz="1400" dirty="0" smtClean="0">
              <a:latin typeface="+mn-lt"/>
              <a:cs typeface="B Lotus" pitchFamily="2" charset="-78"/>
            </a:rPr>
            <a:t>IEC</a:t>
          </a:r>
          <a:r>
            <a:rPr lang="fa-IR" sz="1600" dirty="0" smtClean="0">
              <a:latin typeface="+mn-lt"/>
              <a:cs typeface="B Lotus" pitchFamily="2" charset="-78"/>
            </a:rPr>
            <a:t>)</a:t>
          </a:r>
          <a:r>
            <a:rPr lang="ar-SA" sz="1600" dirty="0" smtClean="0">
              <a:latin typeface="+mn-lt"/>
              <a:cs typeface="B Lotus" pitchFamily="2" charset="-78"/>
            </a:rPr>
            <a:t>»</a:t>
          </a:r>
          <a:r>
            <a:rPr lang="fa-IR" sz="1600" dirty="0" smtClean="0">
              <a:latin typeface="+mn-lt"/>
              <a:cs typeface="B Lotus" pitchFamily="2" charset="-78"/>
            </a:rPr>
            <a:t> زير نظر معاونت سلامت وزارت بهداشت </a:t>
          </a:r>
          <a:r>
            <a:rPr lang="ar-SA" sz="1600" dirty="0" smtClean="0">
              <a:latin typeface="+mn-lt"/>
              <a:cs typeface="B Lotus" pitchFamily="2" charset="-78"/>
            </a:rPr>
            <a:t> </a:t>
          </a:r>
          <a:endParaRPr lang="en-US" sz="1600" dirty="0">
            <a:cs typeface="B Lotus" pitchFamily="2" charset="-78"/>
          </a:endParaRPr>
        </a:p>
      </dgm:t>
    </dgm:pt>
    <dgm:pt modelId="{673E184A-DEF2-4397-AF49-75EEC38B3BB1}" type="parTrans" cxnId="{4AFF7F5E-66DB-47D7-9C26-18936530A400}">
      <dgm:prSet custT="1"/>
      <dgm:spPr/>
      <dgm:t>
        <a:bodyPr/>
        <a:lstStyle/>
        <a:p>
          <a:pPr algn="just">
            <a:lnSpc>
              <a:spcPct val="80000"/>
            </a:lnSpc>
          </a:pPr>
          <a:endParaRPr lang="en-US" sz="2000">
            <a:solidFill>
              <a:schemeClr val="tx1"/>
            </a:solidFill>
            <a:cs typeface="B Lotus" pitchFamily="2" charset="-78"/>
          </a:endParaRPr>
        </a:p>
      </dgm:t>
    </dgm:pt>
    <dgm:pt modelId="{5653797C-21F3-4A2F-8C1F-8962033C764B}" type="sibTrans" cxnId="{4AFF7F5E-66DB-47D7-9C26-18936530A400}">
      <dgm:prSet/>
      <dgm:spPr/>
      <dgm:t>
        <a:bodyPr/>
        <a:lstStyle/>
        <a:p>
          <a:pPr algn="just">
            <a:lnSpc>
              <a:spcPct val="80000"/>
            </a:lnSpc>
          </a:pPr>
          <a:endParaRPr lang="en-US" sz="2000">
            <a:solidFill>
              <a:schemeClr val="tx1"/>
            </a:solidFill>
            <a:cs typeface="B Lotus" pitchFamily="2" charset="-78"/>
          </a:endParaRPr>
        </a:p>
      </dgm:t>
    </dgm:pt>
    <dgm:pt modelId="{EA128B05-30D1-42B2-946B-4B616D539DD3}">
      <dgm:prSet phldrT="[Text]" custT="1">
        <dgm:style>
          <a:lnRef idx="1">
            <a:schemeClr val="accent2"/>
          </a:lnRef>
          <a:fillRef idx="2">
            <a:schemeClr val="accent2"/>
          </a:fillRef>
          <a:effectRef idx="1">
            <a:schemeClr val="accent2"/>
          </a:effectRef>
          <a:fontRef idx="minor">
            <a:schemeClr val="dk1"/>
          </a:fontRef>
        </dgm:style>
      </dgm:prSet>
      <dgm:spPr/>
      <dgm:t>
        <a:bodyPr/>
        <a:lstStyle/>
        <a:p>
          <a:pPr algn="just" rtl="1">
            <a:lnSpc>
              <a:spcPct val="80000"/>
            </a:lnSpc>
          </a:pPr>
          <a:r>
            <a:rPr lang="fa-IR" sz="1600" dirty="0" smtClean="0">
              <a:latin typeface="+mn-lt"/>
              <a:cs typeface="B Lotus" pitchFamily="2" charset="-78"/>
            </a:rPr>
            <a:t>ايجاد </a:t>
          </a:r>
          <a:r>
            <a:rPr lang="ar-SA" sz="1600" dirty="0" smtClean="0">
              <a:latin typeface="+mn-lt"/>
              <a:cs typeface="B Lotus" pitchFamily="2" charset="-78"/>
            </a:rPr>
            <a:t>14 پايگاه خدمات بهداشت باروري و تنظيم خانواده در شهرهاي زابل، زاهدان، مشهد و شهرري</a:t>
          </a:r>
          <a:endParaRPr lang="en-US" sz="1600" dirty="0">
            <a:cs typeface="B Lotus" pitchFamily="2" charset="-78"/>
          </a:endParaRPr>
        </a:p>
      </dgm:t>
    </dgm:pt>
    <dgm:pt modelId="{06CF5CF5-3C89-40BE-9B96-4A0F391796A2}" type="parTrans" cxnId="{59F2A67C-414C-4F87-9AC3-B51C73AC6EC2}">
      <dgm:prSet custT="1"/>
      <dgm:spPr/>
      <dgm:t>
        <a:bodyPr/>
        <a:lstStyle/>
        <a:p>
          <a:pPr algn="just">
            <a:lnSpc>
              <a:spcPct val="80000"/>
            </a:lnSpc>
          </a:pPr>
          <a:endParaRPr lang="en-US" sz="2000">
            <a:solidFill>
              <a:schemeClr val="tx1"/>
            </a:solidFill>
            <a:cs typeface="B Lotus" pitchFamily="2" charset="-78"/>
          </a:endParaRPr>
        </a:p>
      </dgm:t>
    </dgm:pt>
    <dgm:pt modelId="{50118FF8-74BE-48B3-88B0-4AC2F11BF634}" type="sibTrans" cxnId="{59F2A67C-414C-4F87-9AC3-B51C73AC6EC2}">
      <dgm:prSet/>
      <dgm:spPr/>
      <dgm:t>
        <a:bodyPr/>
        <a:lstStyle/>
        <a:p>
          <a:pPr algn="just">
            <a:lnSpc>
              <a:spcPct val="80000"/>
            </a:lnSpc>
          </a:pPr>
          <a:endParaRPr lang="en-US" sz="2000">
            <a:solidFill>
              <a:schemeClr val="tx1"/>
            </a:solidFill>
            <a:cs typeface="B Lotus" pitchFamily="2" charset="-78"/>
          </a:endParaRPr>
        </a:p>
      </dgm:t>
    </dgm:pt>
    <dgm:pt modelId="{7AED2639-6B28-4F10-BEA1-504F5DFD650C}">
      <dgm:prSet phldrT="[Text]" custT="1">
        <dgm:style>
          <a:lnRef idx="1">
            <a:schemeClr val="accent2"/>
          </a:lnRef>
          <a:fillRef idx="2">
            <a:schemeClr val="accent2"/>
          </a:fillRef>
          <a:effectRef idx="1">
            <a:schemeClr val="accent2"/>
          </a:effectRef>
          <a:fontRef idx="minor">
            <a:schemeClr val="dk1"/>
          </a:fontRef>
        </dgm:style>
      </dgm:prSet>
      <dgm:spPr/>
      <dgm:t>
        <a:bodyPr/>
        <a:lstStyle/>
        <a:p>
          <a:pPr algn="just" rtl="1">
            <a:lnSpc>
              <a:spcPct val="80000"/>
            </a:lnSpc>
            <a:spcAft>
              <a:spcPts val="0"/>
            </a:spcAft>
          </a:pPr>
          <a:r>
            <a:rPr lang="ar-SA" sz="1600" dirty="0" smtClean="0">
              <a:latin typeface="+mn-lt"/>
              <a:cs typeface="B Lotus" pitchFamily="2" charset="-78"/>
            </a:rPr>
            <a:t>تأسيس رشته دانشگاهي کارشناسي ارشد «جمعيت و تنظيم خانواده» از سوي صندوق جمعيت ملل متحد در شيراز که صندوق در سال 81-80 از طريق آزمون سراسري براي دوره کارشناسي ارشد، تعدادي دانشجو در دانشگاه شيراز با عنوان «جمعيت و توسعه» را پذيرفت.</a:t>
          </a:r>
          <a:endParaRPr lang="en-US" sz="1600" dirty="0">
            <a:cs typeface="B Lotus" pitchFamily="2" charset="-78"/>
          </a:endParaRPr>
        </a:p>
      </dgm:t>
    </dgm:pt>
    <dgm:pt modelId="{A567D24D-EA54-4D85-8AF5-333A2B29E325}" type="parTrans" cxnId="{1D717268-0713-4A04-AC42-70750598BB97}">
      <dgm:prSet custT="1"/>
      <dgm:spPr/>
      <dgm:t>
        <a:bodyPr/>
        <a:lstStyle/>
        <a:p>
          <a:pPr algn="just">
            <a:lnSpc>
              <a:spcPct val="80000"/>
            </a:lnSpc>
          </a:pPr>
          <a:endParaRPr lang="en-US" sz="2000">
            <a:solidFill>
              <a:schemeClr val="tx1"/>
            </a:solidFill>
            <a:cs typeface="B Lotus" pitchFamily="2" charset="-78"/>
          </a:endParaRPr>
        </a:p>
      </dgm:t>
    </dgm:pt>
    <dgm:pt modelId="{B4CAEB99-B672-45BA-9E6B-55DCD9248B01}" type="sibTrans" cxnId="{1D717268-0713-4A04-AC42-70750598BB97}">
      <dgm:prSet/>
      <dgm:spPr/>
      <dgm:t>
        <a:bodyPr/>
        <a:lstStyle/>
        <a:p>
          <a:pPr algn="just">
            <a:lnSpc>
              <a:spcPct val="80000"/>
            </a:lnSpc>
          </a:pPr>
          <a:endParaRPr lang="en-US" sz="2000">
            <a:solidFill>
              <a:schemeClr val="tx1"/>
            </a:solidFill>
            <a:cs typeface="B Lotus" pitchFamily="2" charset="-78"/>
          </a:endParaRPr>
        </a:p>
      </dgm:t>
    </dgm:pt>
    <dgm:pt modelId="{49CF04FB-F3C7-49D3-87FD-6AD07935ECAF}">
      <dgm:prSet phldrT="[Text]" custT="1">
        <dgm:style>
          <a:lnRef idx="1">
            <a:schemeClr val="accent2"/>
          </a:lnRef>
          <a:fillRef idx="2">
            <a:schemeClr val="accent2"/>
          </a:fillRef>
          <a:effectRef idx="1">
            <a:schemeClr val="accent2"/>
          </a:effectRef>
          <a:fontRef idx="minor">
            <a:schemeClr val="dk1"/>
          </a:fontRef>
        </dgm:style>
      </dgm:prSet>
      <dgm:spPr/>
      <dgm:t>
        <a:bodyPr/>
        <a:lstStyle/>
        <a:p>
          <a:pPr algn="just" rtl="1">
            <a:lnSpc>
              <a:spcPct val="80000"/>
            </a:lnSpc>
          </a:pPr>
          <a:r>
            <a:rPr lang="ar-SA" sz="1600" dirty="0" smtClean="0">
              <a:latin typeface="+mn-lt"/>
              <a:cs typeface="B Lotus" pitchFamily="2" charset="-78"/>
            </a:rPr>
            <a:t>ايجاد دفاتري در وزارتخانه‌هاي بهداشت، آموزش عالي، آموزش و پرورش در راستاي آموزش بهداشت باروري </a:t>
          </a:r>
          <a:endParaRPr lang="en-US" sz="1600" dirty="0">
            <a:cs typeface="B Lotus" pitchFamily="2" charset="-78"/>
          </a:endParaRPr>
        </a:p>
      </dgm:t>
    </dgm:pt>
    <dgm:pt modelId="{36111FB4-E880-4053-A243-69719832B9E5}" type="parTrans" cxnId="{F4DC6108-3CFF-4061-86D5-33EC4FFEF356}">
      <dgm:prSet/>
      <dgm:spPr/>
      <dgm:t>
        <a:bodyPr/>
        <a:lstStyle/>
        <a:p>
          <a:pPr>
            <a:lnSpc>
              <a:spcPct val="80000"/>
            </a:lnSpc>
          </a:pPr>
          <a:endParaRPr lang="en-US"/>
        </a:p>
      </dgm:t>
    </dgm:pt>
    <dgm:pt modelId="{69FE4A7C-9498-4926-8AED-F96AF8C1772F}" type="sibTrans" cxnId="{F4DC6108-3CFF-4061-86D5-33EC4FFEF356}">
      <dgm:prSet/>
      <dgm:spPr/>
      <dgm:t>
        <a:bodyPr/>
        <a:lstStyle/>
        <a:p>
          <a:pPr>
            <a:lnSpc>
              <a:spcPct val="80000"/>
            </a:lnSpc>
          </a:pPr>
          <a:endParaRPr lang="en-US"/>
        </a:p>
      </dgm:t>
    </dgm:pt>
    <dgm:pt modelId="{F7BA4150-A273-43C1-B550-707A833BF002}">
      <dgm:prSet phldrT="[Text]">
        <dgm:style>
          <a:lnRef idx="1">
            <a:schemeClr val="accent3"/>
          </a:lnRef>
          <a:fillRef idx="2">
            <a:schemeClr val="accent3"/>
          </a:fillRef>
          <a:effectRef idx="1">
            <a:schemeClr val="accent3"/>
          </a:effectRef>
          <a:fontRef idx="minor">
            <a:schemeClr val="dk1"/>
          </a:fontRef>
        </dgm:style>
      </dgm:prSet>
      <dgm:spPr/>
      <dgm:t>
        <a:bodyPr/>
        <a:lstStyle/>
        <a:p>
          <a:pPr rtl="1"/>
          <a:r>
            <a:rPr lang="fa-IR" dirty="0" smtClean="0">
              <a:latin typeface="+mn-lt"/>
              <a:cs typeface="B Lotus" pitchFamily="2" charset="-78"/>
            </a:rPr>
            <a:t>صندوق جمعيت ملل متحد يکي از سازمان‌هاي معتبر و معروف سازمان ملل متحد است که به مسائل جمعيتي، تحديد مواليد به ويژه تنظيم خانواده توجه دارد و با ارائه آموزش‌ها، مشارکت در طرح‌ها، ارائه طريق، نظارت و کمک مالي به بسط و گسترش برنامه‌هاي تنظيم خانواده در سطح کشورهاي جهان اقدام مي‌کند.</a:t>
          </a:r>
          <a:endParaRPr lang="en-US" dirty="0">
            <a:cs typeface="B Lotus" pitchFamily="2" charset="-78"/>
          </a:endParaRPr>
        </a:p>
      </dgm:t>
    </dgm:pt>
    <dgm:pt modelId="{FB1EFE40-9C11-4B0C-85EB-C9C38E113E8E}" type="parTrans" cxnId="{221D4428-C409-435B-9066-156BFC5B10DC}">
      <dgm:prSet/>
      <dgm:spPr/>
      <dgm:t>
        <a:bodyPr/>
        <a:lstStyle/>
        <a:p>
          <a:endParaRPr lang="en-US"/>
        </a:p>
      </dgm:t>
    </dgm:pt>
    <dgm:pt modelId="{F72236C3-E1D1-45BE-8269-F8B0FD8E267C}" type="sibTrans" cxnId="{221D4428-C409-435B-9066-156BFC5B10DC}">
      <dgm:prSet/>
      <dgm:spPr/>
      <dgm:t>
        <a:bodyPr/>
        <a:lstStyle/>
        <a:p>
          <a:endParaRPr lang="en-US"/>
        </a:p>
      </dgm:t>
    </dgm:pt>
    <dgm:pt modelId="{4DD55FC2-8FBB-4EAD-A124-CFD1E4B9B44D}" type="pres">
      <dgm:prSet presAssocID="{2C802513-ECA9-47A0-886D-5F51B4CBC8CE}" presName="diagram" presStyleCnt="0">
        <dgm:presLayoutVars>
          <dgm:chPref val="1"/>
          <dgm:dir val="rev"/>
          <dgm:animOne val="branch"/>
          <dgm:animLvl val="lvl"/>
          <dgm:resizeHandles val="exact"/>
        </dgm:presLayoutVars>
      </dgm:prSet>
      <dgm:spPr/>
      <dgm:t>
        <a:bodyPr/>
        <a:lstStyle/>
        <a:p>
          <a:endParaRPr lang="en-US"/>
        </a:p>
      </dgm:t>
    </dgm:pt>
    <dgm:pt modelId="{5F44C428-B2C3-47BE-9258-6F3680D78B97}" type="pres">
      <dgm:prSet presAssocID="{17B84E60-C48D-4B7A-9B23-00267F008135}" presName="root1" presStyleCnt="0"/>
      <dgm:spPr/>
      <dgm:t>
        <a:bodyPr/>
        <a:lstStyle/>
        <a:p>
          <a:endParaRPr lang="en-US"/>
        </a:p>
      </dgm:t>
    </dgm:pt>
    <dgm:pt modelId="{CB9F2618-1335-4AE4-B1DB-0F4EC7986C7E}" type="pres">
      <dgm:prSet presAssocID="{17B84E60-C48D-4B7A-9B23-00267F008135}" presName="LevelOneTextNode" presStyleLbl="node0" presStyleIdx="0" presStyleCnt="2" custScaleX="69308" custScaleY="725811" custLinFactY="235756" custLinFactNeighborY="300000">
        <dgm:presLayoutVars>
          <dgm:chPref val="3"/>
        </dgm:presLayoutVars>
      </dgm:prSet>
      <dgm:spPr/>
      <dgm:t>
        <a:bodyPr/>
        <a:lstStyle/>
        <a:p>
          <a:endParaRPr lang="en-US"/>
        </a:p>
      </dgm:t>
    </dgm:pt>
    <dgm:pt modelId="{A4E34F8E-C661-45D5-8D2A-BCEFE08992A6}" type="pres">
      <dgm:prSet presAssocID="{17B84E60-C48D-4B7A-9B23-00267F008135}" presName="level2hierChild" presStyleCnt="0"/>
      <dgm:spPr/>
      <dgm:t>
        <a:bodyPr/>
        <a:lstStyle/>
        <a:p>
          <a:endParaRPr lang="en-US"/>
        </a:p>
      </dgm:t>
    </dgm:pt>
    <dgm:pt modelId="{9B1EF9C4-C2EC-4B83-BCFD-A44DE3C90668}" type="pres">
      <dgm:prSet presAssocID="{36111FB4-E880-4053-A243-69719832B9E5}" presName="conn2-1" presStyleLbl="parChTrans1D2" presStyleIdx="0" presStyleCnt="4"/>
      <dgm:spPr/>
      <dgm:t>
        <a:bodyPr/>
        <a:lstStyle/>
        <a:p>
          <a:endParaRPr lang="en-US"/>
        </a:p>
      </dgm:t>
    </dgm:pt>
    <dgm:pt modelId="{60B13073-ABF7-4F97-95C0-7C18FD63294F}" type="pres">
      <dgm:prSet presAssocID="{36111FB4-E880-4053-A243-69719832B9E5}" presName="connTx" presStyleLbl="parChTrans1D2" presStyleIdx="0" presStyleCnt="4"/>
      <dgm:spPr/>
      <dgm:t>
        <a:bodyPr/>
        <a:lstStyle/>
        <a:p>
          <a:endParaRPr lang="en-US"/>
        </a:p>
      </dgm:t>
    </dgm:pt>
    <dgm:pt modelId="{3A50AFC0-F63F-4C46-B540-CBCB4707798A}" type="pres">
      <dgm:prSet presAssocID="{49CF04FB-F3C7-49D3-87FD-6AD07935ECAF}" presName="root2" presStyleCnt="0"/>
      <dgm:spPr/>
      <dgm:t>
        <a:bodyPr/>
        <a:lstStyle/>
        <a:p>
          <a:endParaRPr lang="en-US"/>
        </a:p>
      </dgm:t>
    </dgm:pt>
    <dgm:pt modelId="{8885CA8C-B762-4743-897C-664765ECC3C0}" type="pres">
      <dgm:prSet presAssocID="{49CF04FB-F3C7-49D3-87FD-6AD07935ECAF}" presName="LevelTwoTextNode" presStyleLbl="node2" presStyleIdx="0" presStyleCnt="4" custScaleX="724505" custScaleY="119320" custLinFactY="100000" custLinFactNeighborX="-4299" custLinFactNeighborY="142730">
        <dgm:presLayoutVars>
          <dgm:chPref val="3"/>
        </dgm:presLayoutVars>
      </dgm:prSet>
      <dgm:spPr/>
      <dgm:t>
        <a:bodyPr/>
        <a:lstStyle/>
        <a:p>
          <a:endParaRPr lang="en-US"/>
        </a:p>
      </dgm:t>
    </dgm:pt>
    <dgm:pt modelId="{AB8ABA94-193D-4F71-9E8A-5772500C91A0}" type="pres">
      <dgm:prSet presAssocID="{49CF04FB-F3C7-49D3-87FD-6AD07935ECAF}" presName="level3hierChild" presStyleCnt="0"/>
      <dgm:spPr/>
      <dgm:t>
        <a:bodyPr/>
        <a:lstStyle/>
        <a:p>
          <a:endParaRPr lang="en-US"/>
        </a:p>
      </dgm:t>
    </dgm:pt>
    <dgm:pt modelId="{F6C2310C-54DF-471D-A788-B5F6896D185F}" type="pres">
      <dgm:prSet presAssocID="{673E184A-DEF2-4397-AF49-75EEC38B3BB1}" presName="conn2-1" presStyleLbl="parChTrans1D2" presStyleIdx="1" presStyleCnt="4"/>
      <dgm:spPr/>
      <dgm:t>
        <a:bodyPr/>
        <a:lstStyle/>
        <a:p>
          <a:endParaRPr lang="en-US"/>
        </a:p>
      </dgm:t>
    </dgm:pt>
    <dgm:pt modelId="{58DB548D-AF6A-4827-A80C-1A839758F336}" type="pres">
      <dgm:prSet presAssocID="{673E184A-DEF2-4397-AF49-75EEC38B3BB1}" presName="connTx" presStyleLbl="parChTrans1D2" presStyleIdx="1" presStyleCnt="4"/>
      <dgm:spPr/>
      <dgm:t>
        <a:bodyPr/>
        <a:lstStyle/>
        <a:p>
          <a:endParaRPr lang="en-US"/>
        </a:p>
      </dgm:t>
    </dgm:pt>
    <dgm:pt modelId="{BCB2573F-1BF3-43CF-8CC9-B0561358F527}" type="pres">
      <dgm:prSet presAssocID="{DCF1E906-970C-40AA-9175-FA80D50814C9}" presName="root2" presStyleCnt="0"/>
      <dgm:spPr/>
      <dgm:t>
        <a:bodyPr/>
        <a:lstStyle/>
        <a:p>
          <a:endParaRPr lang="en-US"/>
        </a:p>
      </dgm:t>
    </dgm:pt>
    <dgm:pt modelId="{3E92361C-0B8C-4A0C-AFBA-BC053B8CB31D}" type="pres">
      <dgm:prSet presAssocID="{DCF1E906-970C-40AA-9175-FA80D50814C9}" presName="LevelTwoTextNode" presStyleLbl="node2" presStyleIdx="1" presStyleCnt="4" custScaleX="724484" custScaleY="144377" custLinFactY="100000" custLinFactNeighborX="-4300" custLinFactNeighborY="156019">
        <dgm:presLayoutVars>
          <dgm:chPref val="3"/>
        </dgm:presLayoutVars>
      </dgm:prSet>
      <dgm:spPr/>
      <dgm:t>
        <a:bodyPr/>
        <a:lstStyle/>
        <a:p>
          <a:endParaRPr lang="en-US"/>
        </a:p>
      </dgm:t>
    </dgm:pt>
    <dgm:pt modelId="{A992EED3-09B1-4B60-8941-D956E9824971}" type="pres">
      <dgm:prSet presAssocID="{DCF1E906-970C-40AA-9175-FA80D50814C9}" presName="level3hierChild" presStyleCnt="0"/>
      <dgm:spPr/>
      <dgm:t>
        <a:bodyPr/>
        <a:lstStyle/>
        <a:p>
          <a:endParaRPr lang="en-US"/>
        </a:p>
      </dgm:t>
    </dgm:pt>
    <dgm:pt modelId="{DB89CFEC-AC48-4316-81F4-A2C25E4A583C}" type="pres">
      <dgm:prSet presAssocID="{06CF5CF5-3C89-40BE-9B96-4A0F391796A2}" presName="conn2-1" presStyleLbl="parChTrans1D2" presStyleIdx="2" presStyleCnt="4"/>
      <dgm:spPr/>
      <dgm:t>
        <a:bodyPr/>
        <a:lstStyle/>
        <a:p>
          <a:endParaRPr lang="en-US"/>
        </a:p>
      </dgm:t>
    </dgm:pt>
    <dgm:pt modelId="{342489A8-6841-49E7-AD57-E131609BAB9B}" type="pres">
      <dgm:prSet presAssocID="{06CF5CF5-3C89-40BE-9B96-4A0F391796A2}" presName="connTx" presStyleLbl="parChTrans1D2" presStyleIdx="2" presStyleCnt="4"/>
      <dgm:spPr/>
      <dgm:t>
        <a:bodyPr/>
        <a:lstStyle/>
        <a:p>
          <a:endParaRPr lang="en-US"/>
        </a:p>
      </dgm:t>
    </dgm:pt>
    <dgm:pt modelId="{23BCC717-270B-4DAC-8DF1-FFD5CB2BA715}" type="pres">
      <dgm:prSet presAssocID="{EA128B05-30D1-42B2-946B-4B616D539DD3}" presName="root2" presStyleCnt="0"/>
      <dgm:spPr/>
      <dgm:t>
        <a:bodyPr/>
        <a:lstStyle/>
        <a:p>
          <a:endParaRPr lang="en-US"/>
        </a:p>
      </dgm:t>
    </dgm:pt>
    <dgm:pt modelId="{85D7DEDB-0E7D-4409-BB03-3040CA1FF307}" type="pres">
      <dgm:prSet presAssocID="{EA128B05-30D1-42B2-946B-4B616D539DD3}" presName="LevelTwoTextNode" presStyleLbl="node2" presStyleIdx="2" presStyleCnt="4" custScaleX="717341" custScaleY="98612" custLinFactY="209949" custLinFactNeighborX="-7784" custLinFactNeighborY="300000">
        <dgm:presLayoutVars>
          <dgm:chPref val="3"/>
        </dgm:presLayoutVars>
      </dgm:prSet>
      <dgm:spPr/>
      <dgm:t>
        <a:bodyPr/>
        <a:lstStyle/>
        <a:p>
          <a:endParaRPr lang="en-US"/>
        </a:p>
      </dgm:t>
    </dgm:pt>
    <dgm:pt modelId="{5FE1132B-E8E3-4BAB-A4D9-FAFA371387D7}" type="pres">
      <dgm:prSet presAssocID="{EA128B05-30D1-42B2-946B-4B616D539DD3}" presName="level3hierChild" presStyleCnt="0"/>
      <dgm:spPr/>
      <dgm:t>
        <a:bodyPr/>
        <a:lstStyle/>
        <a:p>
          <a:endParaRPr lang="en-US"/>
        </a:p>
      </dgm:t>
    </dgm:pt>
    <dgm:pt modelId="{61723AC1-F444-4214-98E4-9212853ADC0B}" type="pres">
      <dgm:prSet presAssocID="{A567D24D-EA54-4D85-8AF5-333A2B29E325}" presName="conn2-1" presStyleLbl="parChTrans1D2" presStyleIdx="3" presStyleCnt="4"/>
      <dgm:spPr/>
      <dgm:t>
        <a:bodyPr/>
        <a:lstStyle/>
        <a:p>
          <a:endParaRPr lang="en-US"/>
        </a:p>
      </dgm:t>
    </dgm:pt>
    <dgm:pt modelId="{41FFDDA0-0C6E-49CA-9F7B-23C4434C0BC1}" type="pres">
      <dgm:prSet presAssocID="{A567D24D-EA54-4D85-8AF5-333A2B29E325}" presName="connTx" presStyleLbl="parChTrans1D2" presStyleIdx="3" presStyleCnt="4"/>
      <dgm:spPr/>
      <dgm:t>
        <a:bodyPr/>
        <a:lstStyle/>
        <a:p>
          <a:endParaRPr lang="en-US"/>
        </a:p>
      </dgm:t>
    </dgm:pt>
    <dgm:pt modelId="{1A4F7AEE-A793-48B1-998D-98F1BC0927D5}" type="pres">
      <dgm:prSet presAssocID="{7AED2639-6B28-4F10-BEA1-504F5DFD650C}" presName="root2" presStyleCnt="0"/>
      <dgm:spPr/>
      <dgm:t>
        <a:bodyPr/>
        <a:lstStyle/>
        <a:p>
          <a:endParaRPr lang="en-US"/>
        </a:p>
      </dgm:t>
    </dgm:pt>
    <dgm:pt modelId="{539203F5-03A4-4DD1-BA73-BF4705C57B6E}" type="pres">
      <dgm:prSet presAssocID="{7AED2639-6B28-4F10-BEA1-504F5DFD650C}" presName="LevelTwoTextNode" presStyleLbl="node2" presStyleIdx="3" presStyleCnt="4" custScaleX="724506" custScaleY="208711" custLinFactY="60162" custLinFactNeighborX="-4300" custLinFactNeighborY="100000">
        <dgm:presLayoutVars>
          <dgm:chPref val="3"/>
        </dgm:presLayoutVars>
      </dgm:prSet>
      <dgm:spPr/>
      <dgm:t>
        <a:bodyPr/>
        <a:lstStyle/>
        <a:p>
          <a:endParaRPr lang="en-US"/>
        </a:p>
      </dgm:t>
    </dgm:pt>
    <dgm:pt modelId="{BDB8EC47-1968-4B5A-9209-8E19FCF91838}" type="pres">
      <dgm:prSet presAssocID="{7AED2639-6B28-4F10-BEA1-504F5DFD650C}" presName="level3hierChild" presStyleCnt="0"/>
      <dgm:spPr/>
      <dgm:t>
        <a:bodyPr/>
        <a:lstStyle/>
        <a:p>
          <a:endParaRPr lang="en-US"/>
        </a:p>
      </dgm:t>
    </dgm:pt>
    <dgm:pt modelId="{60A9DAD5-9A85-43D7-8A38-867674604B98}" type="pres">
      <dgm:prSet presAssocID="{F7BA4150-A273-43C1-B550-707A833BF002}" presName="root1" presStyleCnt="0"/>
      <dgm:spPr/>
    </dgm:pt>
    <dgm:pt modelId="{E3ADE72D-5E3C-4A9A-96FE-AEECDE47F38D}" type="pres">
      <dgm:prSet presAssocID="{F7BA4150-A273-43C1-B550-707A833BF002}" presName="LevelOneTextNode" presStyleLbl="node0" presStyleIdx="1" presStyleCnt="2" custScaleX="717231" custScaleY="235092" custLinFactX="-17203" custLinFactY="-308883" custLinFactNeighborX="-100000" custLinFactNeighborY="-400000">
        <dgm:presLayoutVars>
          <dgm:chPref val="3"/>
        </dgm:presLayoutVars>
      </dgm:prSet>
      <dgm:spPr/>
      <dgm:t>
        <a:bodyPr/>
        <a:lstStyle/>
        <a:p>
          <a:endParaRPr lang="en-US"/>
        </a:p>
      </dgm:t>
    </dgm:pt>
    <dgm:pt modelId="{3677C360-573C-46F3-A4CF-88C13C31FB81}" type="pres">
      <dgm:prSet presAssocID="{F7BA4150-A273-43C1-B550-707A833BF002}" presName="level2hierChild" presStyleCnt="0"/>
      <dgm:spPr/>
    </dgm:pt>
  </dgm:ptLst>
  <dgm:cxnLst>
    <dgm:cxn modelId="{1F790FF8-78F7-4DC2-8A7A-1A02C8E49E59}" type="presOf" srcId="{EA128B05-30D1-42B2-946B-4B616D539DD3}" destId="{85D7DEDB-0E7D-4409-BB03-3040CA1FF307}" srcOrd="0" destOrd="0" presId="urn:microsoft.com/office/officeart/2005/8/layout/hierarchy2"/>
    <dgm:cxn modelId="{7C5A2027-65CA-4934-8E20-C150D7D362BE}" type="presOf" srcId="{2C802513-ECA9-47A0-886D-5F51B4CBC8CE}" destId="{4DD55FC2-8FBB-4EAD-A124-CFD1E4B9B44D}" srcOrd="0" destOrd="0" presId="urn:microsoft.com/office/officeart/2005/8/layout/hierarchy2"/>
    <dgm:cxn modelId="{0B9F7DBF-E52D-46E1-8E34-BC2B91636523}" type="presOf" srcId="{DCF1E906-970C-40AA-9175-FA80D50814C9}" destId="{3E92361C-0B8C-4A0C-AFBA-BC053B8CB31D}" srcOrd="0" destOrd="0" presId="urn:microsoft.com/office/officeart/2005/8/layout/hierarchy2"/>
    <dgm:cxn modelId="{E51006C8-123D-4EB6-8196-D960CFAAD829}" type="presOf" srcId="{673E184A-DEF2-4397-AF49-75EEC38B3BB1}" destId="{F6C2310C-54DF-471D-A788-B5F6896D185F}" srcOrd="0" destOrd="0" presId="urn:microsoft.com/office/officeart/2005/8/layout/hierarchy2"/>
    <dgm:cxn modelId="{59F2A67C-414C-4F87-9AC3-B51C73AC6EC2}" srcId="{17B84E60-C48D-4B7A-9B23-00267F008135}" destId="{EA128B05-30D1-42B2-946B-4B616D539DD3}" srcOrd="2" destOrd="0" parTransId="{06CF5CF5-3C89-40BE-9B96-4A0F391796A2}" sibTransId="{50118FF8-74BE-48B3-88B0-4AC2F11BF634}"/>
    <dgm:cxn modelId="{35170B19-A361-4017-AB9B-7FFCC62841B8}" type="presOf" srcId="{36111FB4-E880-4053-A243-69719832B9E5}" destId="{60B13073-ABF7-4F97-95C0-7C18FD63294F}" srcOrd="1" destOrd="0" presId="urn:microsoft.com/office/officeart/2005/8/layout/hierarchy2"/>
    <dgm:cxn modelId="{5F04E894-F497-4C85-9A87-6F828A351CC5}" type="presOf" srcId="{A567D24D-EA54-4D85-8AF5-333A2B29E325}" destId="{41FFDDA0-0C6E-49CA-9F7B-23C4434C0BC1}" srcOrd="1" destOrd="0" presId="urn:microsoft.com/office/officeart/2005/8/layout/hierarchy2"/>
    <dgm:cxn modelId="{1DB792B8-CEB1-48D8-9C71-B70CD7066140}" type="presOf" srcId="{06CF5CF5-3C89-40BE-9B96-4A0F391796A2}" destId="{DB89CFEC-AC48-4316-81F4-A2C25E4A583C}" srcOrd="0" destOrd="0" presId="urn:microsoft.com/office/officeart/2005/8/layout/hierarchy2"/>
    <dgm:cxn modelId="{D34F3E9B-2B41-448D-8834-7273C253C86A}" srcId="{2C802513-ECA9-47A0-886D-5F51B4CBC8CE}" destId="{17B84E60-C48D-4B7A-9B23-00267F008135}" srcOrd="0" destOrd="0" parTransId="{902D230E-43E7-4021-B51D-C02E9572BA75}" sibTransId="{DE47A001-B238-46BE-AAE9-0A700C85A1AB}"/>
    <dgm:cxn modelId="{4AFF7F5E-66DB-47D7-9C26-18936530A400}" srcId="{17B84E60-C48D-4B7A-9B23-00267F008135}" destId="{DCF1E906-970C-40AA-9175-FA80D50814C9}" srcOrd="1" destOrd="0" parTransId="{673E184A-DEF2-4397-AF49-75EEC38B3BB1}" sibTransId="{5653797C-21F3-4A2F-8C1F-8962033C764B}"/>
    <dgm:cxn modelId="{F4DC6108-3CFF-4061-86D5-33EC4FFEF356}" srcId="{17B84E60-C48D-4B7A-9B23-00267F008135}" destId="{49CF04FB-F3C7-49D3-87FD-6AD07935ECAF}" srcOrd="0" destOrd="0" parTransId="{36111FB4-E880-4053-A243-69719832B9E5}" sibTransId="{69FE4A7C-9498-4926-8AED-F96AF8C1772F}"/>
    <dgm:cxn modelId="{99DFB0F8-DDFA-4C26-9946-CD3A7EDFFE28}" type="presOf" srcId="{673E184A-DEF2-4397-AF49-75EEC38B3BB1}" destId="{58DB548D-AF6A-4827-A80C-1A839758F336}" srcOrd="1" destOrd="0" presId="urn:microsoft.com/office/officeart/2005/8/layout/hierarchy2"/>
    <dgm:cxn modelId="{77CC333E-45F0-440E-A9FC-A08EBEF4FD6B}" type="presOf" srcId="{A567D24D-EA54-4D85-8AF5-333A2B29E325}" destId="{61723AC1-F444-4214-98E4-9212853ADC0B}" srcOrd="0" destOrd="0" presId="urn:microsoft.com/office/officeart/2005/8/layout/hierarchy2"/>
    <dgm:cxn modelId="{52F5DCDA-3B71-4B2C-8818-602C3D3B518C}" type="presOf" srcId="{49CF04FB-F3C7-49D3-87FD-6AD07935ECAF}" destId="{8885CA8C-B762-4743-897C-664765ECC3C0}" srcOrd="0" destOrd="0" presId="urn:microsoft.com/office/officeart/2005/8/layout/hierarchy2"/>
    <dgm:cxn modelId="{2226D74C-4D1B-42EE-ABD2-31D7FC254A2A}" type="presOf" srcId="{F7BA4150-A273-43C1-B550-707A833BF002}" destId="{E3ADE72D-5E3C-4A9A-96FE-AEECDE47F38D}" srcOrd="0" destOrd="0" presId="urn:microsoft.com/office/officeart/2005/8/layout/hierarchy2"/>
    <dgm:cxn modelId="{EEDB56CF-02E5-4BCD-937B-CDD6609B49B7}" type="presOf" srcId="{06CF5CF5-3C89-40BE-9B96-4A0F391796A2}" destId="{342489A8-6841-49E7-AD57-E131609BAB9B}" srcOrd="1" destOrd="0" presId="urn:microsoft.com/office/officeart/2005/8/layout/hierarchy2"/>
    <dgm:cxn modelId="{88C20D29-E6F6-4B90-A904-F4660CB208FF}" type="presOf" srcId="{7AED2639-6B28-4F10-BEA1-504F5DFD650C}" destId="{539203F5-03A4-4DD1-BA73-BF4705C57B6E}" srcOrd="0" destOrd="0" presId="urn:microsoft.com/office/officeart/2005/8/layout/hierarchy2"/>
    <dgm:cxn modelId="{221D4428-C409-435B-9066-156BFC5B10DC}" srcId="{2C802513-ECA9-47A0-886D-5F51B4CBC8CE}" destId="{F7BA4150-A273-43C1-B550-707A833BF002}" srcOrd="1" destOrd="0" parTransId="{FB1EFE40-9C11-4B0C-85EB-C9C38E113E8E}" sibTransId="{F72236C3-E1D1-45BE-8269-F8B0FD8E267C}"/>
    <dgm:cxn modelId="{C254555A-9335-4E2B-B206-31027DF42D43}" type="presOf" srcId="{36111FB4-E880-4053-A243-69719832B9E5}" destId="{9B1EF9C4-C2EC-4B83-BCFD-A44DE3C90668}" srcOrd="0" destOrd="0" presId="urn:microsoft.com/office/officeart/2005/8/layout/hierarchy2"/>
    <dgm:cxn modelId="{1D717268-0713-4A04-AC42-70750598BB97}" srcId="{17B84E60-C48D-4B7A-9B23-00267F008135}" destId="{7AED2639-6B28-4F10-BEA1-504F5DFD650C}" srcOrd="3" destOrd="0" parTransId="{A567D24D-EA54-4D85-8AF5-333A2B29E325}" sibTransId="{B4CAEB99-B672-45BA-9E6B-55DCD9248B01}"/>
    <dgm:cxn modelId="{175C8727-AE7B-47B6-81B8-70D6A17BE380}" type="presOf" srcId="{17B84E60-C48D-4B7A-9B23-00267F008135}" destId="{CB9F2618-1335-4AE4-B1DB-0F4EC7986C7E}" srcOrd="0" destOrd="0" presId="urn:microsoft.com/office/officeart/2005/8/layout/hierarchy2"/>
    <dgm:cxn modelId="{488B3E4E-0639-49B7-9276-BCFB5EB92176}" type="presParOf" srcId="{4DD55FC2-8FBB-4EAD-A124-CFD1E4B9B44D}" destId="{5F44C428-B2C3-47BE-9258-6F3680D78B97}" srcOrd="0" destOrd="0" presId="urn:microsoft.com/office/officeart/2005/8/layout/hierarchy2"/>
    <dgm:cxn modelId="{7DF33BBC-D8FB-4BDC-9FA1-1DEB2ED9AD23}" type="presParOf" srcId="{5F44C428-B2C3-47BE-9258-6F3680D78B97}" destId="{CB9F2618-1335-4AE4-B1DB-0F4EC7986C7E}" srcOrd="0" destOrd="0" presId="urn:microsoft.com/office/officeart/2005/8/layout/hierarchy2"/>
    <dgm:cxn modelId="{CB0EB40D-3743-4C17-8094-B1EC5AB8DDBB}" type="presParOf" srcId="{5F44C428-B2C3-47BE-9258-6F3680D78B97}" destId="{A4E34F8E-C661-45D5-8D2A-BCEFE08992A6}" srcOrd="1" destOrd="0" presId="urn:microsoft.com/office/officeart/2005/8/layout/hierarchy2"/>
    <dgm:cxn modelId="{64953A56-119B-44CA-9C2D-53EE0FE59F19}" type="presParOf" srcId="{A4E34F8E-C661-45D5-8D2A-BCEFE08992A6}" destId="{9B1EF9C4-C2EC-4B83-BCFD-A44DE3C90668}" srcOrd="0" destOrd="0" presId="urn:microsoft.com/office/officeart/2005/8/layout/hierarchy2"/>
    <dgm:cxn modelId="{2CCFE179-B302-4495-B6E0-29BA73AACBD8}" type="presParOf" srcId="{9B1EF9C4-C2EC-4B83-BCFD-A44DE3C90668}" destId="{60B13073-ABF7-4F97-95C0-7C18FD63294F}" srcOrd="0" destOrd="0" presId="urn:microsoft.com/office/officeart/2005/8/layout/hierarchy2"/>
    <dgm:cxn modelId="{217BC51A-8B28-40EE-A94C-4A7868B71CFD}" type="presParOf" srcId="{A4E34F8E-C661-45D5-8D2A-BCEFE08992A6}" destId="{3A50AFC0-F63F-4C46-B540-CBCB4707798A}" srcOrd="1" destOrd="0" presId="urn:microsoft.com/office/officeart/2005/8/layout/hierarchy2"/>
    <dgm:cxn modelId="{20023F2A-81E0-4D60-994B-8B126109E619}" type="presParOf" srcId="{3A50AFC0-F63F-4C46-B540-CBCB4707798A}" destId="{8885CA8C-B762-4743-897C-664765ECC3C0}" srcOrd="0" destOrd="0" presId="urn:microsoft.com/office/officeart/2005/8/layout/hierarchy2"/>
    <dgm:cxn modelId="{6EB9B23D-5CA9-4301-A738-70F63B096876}" type="presParOf" srcId="{3A50AFC0-F63F-4C46-B540-CBCB4707798A}" destId="{AB8ABA94-193D-4F71-9E8A-5772500C91A0}" srcOrd="1" destOrd="0" presId="urn:microsoft.com/office/officeart/2005/8/layout/hierarchy2"/>
    <dgm:cxn modelId="{92445033-B585-4FCD-8A30-186E78895E33}" type="presParOf" srcId="{A4E34F8E-C661-45D5-8D2A-BCEFE08992A6}" destId="{F6C2310C-54DF-471D-A788-B5F6896D185F}" srcOrd="2" destOrd="0" presId="urn:microsoft.com/office/officeart/2005/8/layout/hierarchy2"/>
    <dgm:cxn modelId="{DC5BD009-0C26-40FA-ACDB-61D47F96731C}" type="presParOf" srcId="{F6C2310C-54DF-471D-A788-B5F6896D185F}" destId="{58DB548D-AF6A-4827-A80C-1A839758F336}" srcOrd="0" destOrd="0" presId="urn:microsoft.com/office/officeart/2005/8/layout/hierarchy2"/>
    <dgm:cxn modelId="{BCB0E08F-C4ED-417F-94A3-B900D7DD03CA}" type="presParOf" srcId="{A4E34F8E-C661-45D5-8D2A-BCEFE08992A6}" destId="{BCB2573F-1BF3-43CF-8CC9-B0561358F527}" srcOrd="3" destOrd="0" presId="urn:microsoft.com/office/officeart/2005/8/layout/hierarchy2"/>
    <dgm:cxn modelId="{D24377AB-4897-4D2D-A8C7-B3B3211B04A2}" type="presParOf" srcId="{BCB2573F-1BF3-43CF-8CC9-B0561358F527}" destId="{3E92361C-0B8C-4A0C-AFBA-BC053B8CB31D}" srcOrd="0" destOrd="0" presId="urn:microsoft.com/office/officeart/2005/8/layout/hierarchy2"/>
    <dgm:cxn modelId="{6BBE187E-0F8F-49E4-BB76-67A9C92D0308}" type="presParOf" srcId="{BCB2573F-1BF3-43CF-8CC9-B0561358F527}" destId="{A992EED3-09B1-4B60-8941-D956E9824971}" srcOrd="1" destOrd="0" presId="urn:microsoft.com/office/officeart/2005/8/layout/hierarchy2"/>
    <dgm:cxn modelId="{74A7DC4D-3519-46A6-A15E-97D940DB01B5}" type="presParOf" srcId="{A4E34F8E-C661-45D5-8D2A-BCEFE08992A6}" destId="{DB89CFEC-AC48-4316-81F4-A2C25E4A583C}" srcOrd="4" destOrd="0" presId="urn:microsoft.com/office/officeart/2005/8/layout/hierarchy2"/>
    <dgm:cxn modelId="{BD5D970E-50A0-4D77-949C-577D6D0232B3}" type="presParOf" srcId="{DB89CFEC-AC48-4316-81F4-A2C25E4A583C}" destId="{342489A8-6841-49E7-AD57-E131609BAB9B}" srcOrd="0" destOrd="0" presId="urn:microsoft.com/office/officeart/2005/8/layout/hierarchy2"/>
    <dgm:cxn modelId="{DA4B12A2-182E-45B3-AD3D-AB23A5B57DA9}" type="presParOf" srcId="{A4E34F8E-C661-45D5-8D2A-BCEFE08992A6}" destId="{23BCC717-270B-4DAC-8DF1-FFD5CB2BA715}" srcOrd="5" destOrd="0" presId="urn:microsoft.com/office/officeart/2005/8/layout/hierarchy2"/>
    <dgm:cxn modelId="{ED254998-624F-4609-848B-1D1462AB0E7F}" type="presParOf" srcId="{23BCC717-270B-4DAC-8DF1-FFD5CB2BA715}" destId="{85D7DEDB-0E7D-4409-BB03-3040CA1FF307}" srcOrd="0" destOrd="0" presId="urn:microsoft.com/office/officeart/2005/8/layout/hierarchy2"/>
    <dgm:cxn modelId="{CA8F4209-498D-4586-96D4-73EDE69E9923}" type="presParOf" srcId="{23BCC717-270B-4DAC-8DF1-FFD5CB2BA715}" destId="{5FE1132B-E8E3-4BAB-A4D9-FAFA371387D7}" srcOrd="1" destOrd="0" presId="urn:microsoft.com/office/officeart/2005/8/layout/hierarchy2"/>
    <dgm:cxn modelId="{8909805E-520A-49ED-9F88-F98E8EA3B155}" type="presParOf" srcId="{A4E34F8E-C661-45D5-8D2A-BCEFE08992A6}" destId="{61723AC1-F444-4214-98E4-9212853ADC0B}" srcOrd="6" destOrd="0" presId="urn:microsoft.com/office/officeart/2005/8/layout/hierarchy2"/>
    <dgm:cxn modelId="{FE1D7086-CED0-48E8-87D7-FA3DB92F2A2B}" type="presParOf" srcId="{61723AC1-F444-4214-98E4-9212853ADC0B}" destId="{41FFDDA0-0C6E-49CA-9F7B-23C4434C0BC1}" srcOrd="0" destOrd="0" presId="urn:microsoft.com/office/officeart/2005/8/layout/hierarchy2"/>
    <dgm:cxn modelId="{A91DBF3D-2ABB-4B5C-8D7A-E18AA06614A5}" type="presParOf" srcId="{A4E34F8E-C661-45D5-8D2A-BCEFE08992A6}" destId="{1A4F7AEE-A793-48B1-998D-98F1BC0927D5}" srcOrd="7" destOrd="0" presId="urn:microsoft.com/office/officeart/2005/8/layout/hierarchy2"/>
    <dgm:cxn modelId="{F2DC2A30-974A-4EAC-92FA-31F241A33BFF}" type="presParOf" srcId="{1A4F7AEE-A793-48B1-998D-98F1BC0927D5}" destId="{539203F5-03A4-4DD1-BA73-BF4705C57B6E}" srcOrd="0" destOrd="0" presId="urn:microsoft.com/office/officeart/2005/8/layout/hierarchy2"/>
    <dgm:cxn modelId="{D0F9BDCF-1B43-428A-B73D-10B3E796CCE5}" type="presParOf" srcId="{1A4F7AEE-A793-48B1-998D-98F1BC0927D5}" destId="{BDB8EC47-1968-4B5A-9209-8E19FCF91838}" srcOrd="1" destOrd="0" presId="urn:microsoft.com/office/officeart/2005/8/layout/hierarchy2"/>
    <dgm:cxn modelId="{4B61897F-5E71-4249-A5DD-CD9B0BC7D90D}" type="presParOf" srcId="{4DD55FC2-8FBB-4EAD-A124-CFD1E4B9B44D}" destId="{60A9DAD5-9A85-43D7-8A38-867674604B98}" srcOrd="1" destOrd="0" presId="urn:microsoft.com/office/officeart/2005/8/layout/hierarchy2"/>
    <dgm:cxn modelId="{1C86E49B-3DA6-47C4-8996-A9E6EC8B1F73}" type="presParOf" srcId="{60A9DAD5-9A85-43D7-8A38-867674604B98}" destId="{E3ADE72D-5E3C-4A9A-96FE-AEECDE47F38D}" srcOrd="0" destOrd="0" presId="urn:microsoft.com/office/officeart/2005/8/layout/hierarchy2"/>
    <dgm:cxn modelId="{5F62ABE6-0584-48FC-A166-B400DCD18E2F}" type="presParOf" srcId="{60A9DAD5-9A85-43D7-8A38-867674604B98}" destId="{3677C360-573C-46F3-A4CF-88C13C31FB81}" srcOrd="1" destOrd="0" presId="urn:microsoft.com/office/officeart/2005/8/layout/hierarchy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9F2618-1335-4AE4-B1DB-0F4EC7986C7E}">
      <dsp:nvSpPr>
        <dsp:cNvPr id="0" name=""/>
        <dsp:cNvSpPr/>
      </dsp:nvSpPr>
      <dsp:spPr>
        <a:xfrm>
          <a:off x="7537001" y="1227101"/>
          <a:ext cx="676207" cy="3540707"/>
        </a:xfrm>
        <a:prstGeom prst="roundRect">
          <a:avLst>
            <a:gd name="adj" fmla="val 10000"/>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a:scene3d>
          <a:camera prst="orthographicFront"/>
          <a:lightRig rig="flat" dir="t"/>
        </a:scene3d>
        <a:sp3d/>
      </dsp:spPr>
      <dsp:style>
        <a:lnRef idx="1">
          <a:schemeClr val="accent3"/>
        </a:lnRef>
        <a:fillRef idx="2">
          <a:schemeClr val="accent3"/>
        </a:fillRef>
        <a:effectRef idx="1">
          <a:schemeClr val="accent3"/>
        </a:effectRef>
        <a:fontRef idx="minor">
          <a:schemeClr val="dk1"/>
        </a:fontRef>
      </dsp:style>
      <dsp:txBody>
        <a:bodyPr spcFirstLastPara="0" vert="horz" wrap="square" lIns="10160" tIns="10160" rIns="10160" bIns="10160" numCol="1" spcCol="1270" anchor="ctr" anchorCtr="0">
          <a:noAutofit/>
        </a:bodyPr>
        <a:lstStyle/>
        <a:p>
          <a:pPr lvl="0" algn="ctr" defTabSz="711200" rtl="1">
            <a:lnSpc>
              <a:spcPct val="80000"/>
            </a:lnSpc>
            <a:spcBef>
              <a:spcPct val="0"/>
            </a:spcBef>
            <a:spcAft>
              <a:spcPct val="35000"/>
            </a:spcAft>
          </a:pPr>
          <a:r>
            <a:rPr lang="ar-SA" sz="1600" b="0" kern="1200" dirty="0" smtClean="0">
              <a:effectLst>
                <a:outerShdw blurRad="38100" dist="38100" dir="2700000" algn="tl">
                  <a:srgbClr val="000000">
                    <a:alpha val="43137"/>
                  </a:srgbClr>
                </a:outerShdw>
              </a:effectLst>
              <a:latin typeface="+mn-lt"/>
              <a:cs typeface="B Lotus" pitchFamily="2" charset="-78"/>
            </a:rPr>
            <a:t>فعاليت صندوق جمعت ملل متحد در ايران</a:t>
          </a:r>
          <a:endParaRPr lang="en-US" sz="1600" b="0" kern="1200" dirty="0">
            <a:effectLst>
              <a:outerShdw blurRad="38100" dist="38100" dir="2700000" algn="tl">
                <a:srgbClr val="000000">
                  <a:alpha val="43137"/>
                </a:srgbClr>
              </a:outerShdw>
            </a:effectLst>
            <a:cs typeface="B Lotus" pitchFamily="2" charset="-78"/>
          </a:endParaRPr>
        </a:p>
      </dsp:txBody>
      <dsp:txXfrm>
        <a:off x="7556806" y="1246906"/>
        <a:ext cx="636597" cy="3501097"/>
      </dsp:txXfrm>
    </dsp:sp>
    <dsp:sp modelId="{9B1EF9C4-C2EC-4B83-BCFD-A44DE3C90668}">
      <dsp:nvSpPr>
        <dsp:cNvPr id="0" name=""/>
        <dsp:cNvSpPr/>
      </dsp:nvSpPr>
      <dsp:spPr>
        <a:xfrm rot="15056414">
          <a:off x="6659131" y="2362758"/>
          <a:ext cx="1323533" cy="18417"/>
        </a:xfrm>
        <a:custGeom>
          <a:avLst/>
          <a:gdLst/>
          <a:ahLst/>
          <a:cxnLst/>
          <a:rect l="0" t="0" r="0" b="0"/>
          <a:pathLst>
            <a:path>
              <a:moveTo>
                <a:pt x="0" y="9208"/>
              </a:moveTo>
              <a:lnTo>
                <a:pt x="1323533" y="920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80000"/>
            </a:lnSpc>
            <a:spcBef>
              <a:spcPct val="0"/>
            </a:spcBef>
            <a:spcAft>
              <a:spcPct val="35000"/>
            </a:spcAft>
          </a:pPr>
          <a:endParaRPr lang="en-US" sz="500" kern="1200"/>
        </a:p>
      </dsp:txBody>
      <dsp:txXfrm rot="10800000">
        <a:off x="7287809" y="2338878"/>
        <a:ext cx="66176" cy="66176"/>
      </dsp:txXfrm>
    </dsp:sp>
    <dsp:sp modelId="{8885CA8C-B762-4743-897C-664765ECC3C0}">
      <dsp:nvSpPr>
        <dsp:cNvPr id="0" name=""/>
        <dsp:cNvSpPr/>
      </dsp:nvSpPr>
      <dsp:spPr>
        <a:xfrm>
          <a:off x="36121" y="1455441"/>
          <a:ext cx="7068673" cy="582076"/>
        </a:xfrm>
        <a:prstGeom prst="roundRect">
          <a:avLst>
            <a:gd name="adj" fmla="val 10000"/>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a:scene3d>
          <a:camera prst="orthographicFront"/>
          <a:lightRig rig="flat" dir="t"/>
        </a:scene3d>
        <a:sp3d/>
      </dsp:spPr>
      <dsp:style>
        <a:lnRef idx="1">
          <a:schemeClr val="accent2"/>
        </a:lnRef>
        <a:fillRef idx="2">
          <a:schemeClr val="accent2"/>
        </a:fillRef>
        <a:effectRef idx="1">
          <a:schemeClr val="accent2"/>
        </a:effectRef>
        <a:fontRef idx="minor">
          <a:schemeClr val="dk1"/>
        </a:fontRef>
      </dsp:style>
      <dsp:txBody>
        <a:bodyPr spcFirstLastPara="0" vert="horz" wrap="square" lIns="10160" tIns="10160" rIns="10160" bIns="10160" numCol="1" spcCol="1270" anchor="ctr" anchorCtr="0">
          <a:noAutofit/>
        </a:bodyPr>
        <a:lstStyle/>
        <a:p>
          <a:pPr lvl="0" algn="just" defTabSz="711200" rtl="1">
            <a:lnSpc>
              <a:spcPct val="80000"/>
            </a:lnSpc>
            <a:spcBef>
              <a:spcPct val="0"/>
            </a:spcBef>
            <a:spcAft>
              <a:spcPct val="35000"/>
            </a:spcAft>
          </a:pPr>
          <a:r>
            <a:rPr lang="ar-SA" sz="1600" kern="1200" dirty="0" smtClean="0">
              <a:latin typeface="+mn-lt"/>
              <a:cs typeface="B Lotus" pitchFamily="2" charset="-78"/>
            </a:rPr>
            <a:t>ايجاد دفاتري در وزارتخانه‌هاي بهداشت، آموزش عالي، آموزش و پرورش در راستاي آموزش بهداشت باروري </a:t>
          </a:r>
          <a:endParaRPr lang="en-US" sz="1600" kern="1200" dirty="0">
            <a:cs typeface="B Lotus" pitchFamily="2" charset="-78"/>
          </a:endParaRPr>
        </a:p>
      </dsp:txBody>
      <dsp:txXfrm>
        <a:off x="53169" y="1472489"/>
        <a:ext cx="7034577" cy="547980"/>
      </dsp:txXfrm>
    </dsp:sp>
    <dsp:sp modelId="{F6C2310C-54DF-471D-A788-B5F6896D185F}">
      <dsp:nvSpPr>
        <dsp:cNvPr id="0" name=""/>
        <dsp:cNvSpPr/>
      </dsp:nvSpPr>
      <dsp:spPr>
        <a:xfrm rot="13643088">
          <a:off x="7001713" y="2753356"/>
          <a:ext cx="638360" cy="18417"/>
        </a:xfrm>
        <a:custGeom>
          <a:avLst/>
          <a:gdLst/>
          <a:ahLst/>
          <a:cxnLst/>
          <a:rect l="0" t="0" r="0" b="0"/>
          <a:pathLst>
            <a:path>
              <a:moveTo>
                <a:pt x="0" y="9208"/>
              </a:moveTo>
              <a:lnTo>
                <a:pt x="638360" y="920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just" defTabSz="889000">
            <a:lnSpc>
              <a:spcPct val="80000"/>
            </a:lnSpc>
            <a:spcBef>
              <a:spcPct val="0"/>
            </a:spcBef>
            <a:spcAft>
              <a:spcPct val="35000"/>
            </a:spcAft>
          </a:pPr>
          <a:endParaRPr lang="en-US" sz="2000" kern="1200">
            <a:solidFill>
              <a:schemeClr val="tx1"/>
            </a:solidFill>
            <a:cs typeface="B Lotus" pitchFamily="2" charset="-78"/>
          </a:endParaRPr>
        </a:p>
      </dsp:txBody>
      <dsp:txXfrm rot="10800000">
        <a:off x="7304934" y="2746605"/>
        <a:ext cx="31918" cy="31918"/>
      </dsp:txXfrm>
    </dsp:sp>
    <dsp:sp modelId="{3E92361C-0B8C-4A0C-AFBA-BC053B8CB31D}">
      <dsp:nvSpPr>
        <dsp:cNvPr id="0" name=""/>
        <dsp:cNvSpPr/>
      </dsp:nvSpPr>
      <dsp:spPr>
        <a:xfrm>
          <a:off x="36316" y="2175519"/>
          <a:ext cx="7068468" cy="704311"/>
        </a:xfrm>
        <a:prstGeom prst="roundRect">
          <a:avLst>
            <a:gd name="adj" fmla="val 10000"/>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a:scene3d>
          <a:camera prst="orthographicFront"/>
          <a:lightRig rig="flat" dir="t"/>
        </a:scene3d>
        <a:sp3d/>
      </dsp:spPr>
      <dsp:style>
        <a:lnRef idx="1">
          <a:schemeClr val="accent2"/>
        </a:lnRef>
        <a:fillRef idx="2">
          <a:schemeClr val="accent2"/>
        </a:fillRef>
        <a:effectRef idx="1">
          <a:schemeClr val="accent2"/>
        </a:effectRef>
        <a:fontRef idx="minor">
          <a:schemeClr val="dk1"/>
        </a:fontRef>
      </dsp:style>
      <dsp:txBody>
        <a:bodyPr spcFirstLastPara="0" vert="horz" wrap="square" lIns="10160" tIns="10160" rIns="10160" bIns="10160" numCol="1" spcCol="1270" anchor="ctr" anchorCtr="0">
          <a:noAutofit/>
        </a:bodyPr>
        <a:lstStyle/>
        <a:p>
          <a:pPr lvl="0" algn="just" defTabSz="711200" rtl="1">
            <a:lnSpc>
              <a:spcPct val="80000"/>
            </a:lnSpc>
            <a:spcBef>
              <a:spcPct val="0"/>
            </a:spcBef>
            <a:spcAft>
              <a:spcPct val="35000"/>
            </a:spcAft>
          </a:pPr>
          <a:r>
            <a:rPr lang="ar-SA" sz="1600" kern="1200" dirty="0" smtClean="0">
              <a:latin typeface="+mn-lt"/>
              <a:cs typeface="B Lotus" pitchFamily="2" charset="-78"/>
            </a:rPr>
            <a:t>تأسيس «مرکز اطلاعات، ارتباطات و آموزش جمعيت و تنظيم خانواده (</a:t>
          </a:r>
          <a:r>
            <a:rPr lang="en-US" sz="1400" kern="1200" dirty="0" smtClean="0">
              <a:latin typeface="+mn-lt"/>
              <a:cs typeface="B Lotus" pitchFamily="2" charset="-78"/>
            </a:rPr>
            <a:t>IEC</a:t>
          </a:r>
          <a:r>
            <a:rPr lang="fa-IR" sz="1600" kern="1200" dirty="0" smtClean="0">
              <a:latin typeface="+mn-lt"/>
              <a:cs typeface="B Lotus" pitchFamily="2" charset="-78"/>
            </a:rPr>
            <a:t>)</a:t>
          </a:r>
          <a:r>
            <a:rPr lang="ar-SA" sz="1600" kern="1200" dirty="0" smtClean="0">
              <a:latin typeface="+mn-lt"/>
              <a:cs typeface="B Lotus" pitchFamily="2" charset="-78"/>
            </a:rPr>
            <a:t>»</a:t>
          </a:r>
          <a:r>
            <a:rPr lang="fa-IR" sz="1600" kern="1200" dirty="0" smtClean="0">
              <a:latin typeface="+mn-lt"/>
              <a:cs typeface="B Lotus" pitchFamily="2" charset="-78"/>
            </a:rPr>
            <a:t> زير نظر معاونت سلامت وزارت بهداشت </a:t>
          </a:r>
          <a:r>
            <a:rPr lang="ar-SA" sz="1600" kern="1200" dirty="0" smtClean="0">
              <a:latin typeface="+mn-lt"/>
              <a:cs typeface="B Lotus" pitchFamily="2" charset="-78"/>
            </a:rPr>
            <a:t> </a:t>
          </a:r>
          <a:endParaRPr lang="en-US" sz="1600" kern="1200" dirty="0">
            <a:cs typeface="B Lotus" pitchFamily="2" charset="-78"/>
          </a:endParaRPr>
        </a:p>
      </dsp:txBody>
      <dsp:txXfrm>
        <a:off x="56945" y="2196148"/>
        <a:ext cx="7027210" cy="663053"/>
      </dsp:txXfrm>
    </dsp:sp>
    <dsp:sp modelId="{DB89CFEC-AC48-4316-81F4-A2C25E4A583C}">
      <dsp:nvSpPr>
        <dsp:cNvPr id="0" name=""/>
        <dsp:cNvSpPr/>
      </dsp:nvSpPr>
      <dsp:spPr>
        <a:xfrm rot="6480014">
          <a:off x="6549567" y="3705655"/>
          <a:ext cx="1508659" cy="18417"/>
        </a:xfrm>
        <a:custGeom>
          <a:avLst/>
          <a:gdLst/>
          <a:ahLst/>
          <a:cxnLst/>
          <a:rect l="0" t="0" r="0" b="0"/>
          <a:pathLst>
            <a:path>
              <a:moveTo>
                <a:pt x="0" y="9208"/>
              </a:moveTo>
              <a:lnTo>
                <a:pt x="1508659" y="920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just" defTabSz="889000">
            <a:lnSpc>
              <a:spcPct val="80000"/>
            </a:lnSpc>
            <a:spcBef>
              <a:spcPct val="0"/>
            </a:spcBef>
            <a:spcAft>
              <a:spcPct val="35000"/>
            </a:spcAft>
          </a:pPr>
          <a:endParaRPr lang="en-US" sz="2000" kern="1200">
            <a:solidFill>
              <a:schemeClr val="tx1"/>
            </a:solidFill>
            <a:cs typeface="B Lotus" pitchFamily="2" charset="-78"/>
          </a:endParaRPr>
        </a:p>
      </dsp:txBody>
      <dsp:txXfrm rot="10800000">
        <a:off x="7266180" y="3677148"/>
        <a:ext cx="75432" cy="75432"/>
      </dsp:txXfrm>
    </dsp:sp>
    <dsp:sp modelId="{85D7DEDB-0E7D-4409-BB03-3040CA1FF307}">
      <dsp:nvSpPr>
        <dsp:cNvPr id="0" name=""/>
        <dsp:cNvSpPr/>
      </dsp:nvSpPr>
      <dsp:spPr>
        <a:xfrm>
          <a:off x="72016" y="4191745"/>
          <a:ext cx="6998777" cy="481056"/>
        </a:xfrm>
        <a:prstGeom prst="roundRect">
          <a:avLst>
            <a:gd name="adj" fmla="val 10000"/>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a:scene3d>
          <a:camera prst="orthographicFront"/>
          <a:lightRig rig="flat" dir="t"/>
        </a:scene3d>
        <a:sp3d/>
      </dsp:spPr>
      <dsp:style>
        <a:lnRef idx="1">
          <a:schemeClr val="accent2"/>
        </a:lnRef>
        <a:fillRef idx="2">
          <a:schemeClr val="accent2"/>
        </a:fillRef>
        <a:effectRef idx="1">
          <a:schemeClr val="accent2"/>
        </a:effectRef>
        <a:fontRef idx="minor">
          <a:schemeClr val="dk1"/>
        </a:fontRef>
      </dsp:style>
      <dsp:txBody>
        <a:bodyPr spcFirstLastPara="0" vert="horz" wrap="square" lIns="10160" tIns="10160" rIns="10160" bIns="10160" numCol="1" spcCol="1270" anchor="ctr" anchorCtr="0">
          <a:noAutofit/>
        </a:bodyPr>
        <a:lstStyle/>
        <a:p>
          <a:pPr lvl="0" algn="just" defTabSz="711200" rtl="1">
            <a:lnSpc>
              <a:spcPct val="80000"/>
            </a:lnSpc>
            <a:spcBef>
              <a:spcPct val="0"/>
            </a:spcBef>
            <a:spcAft>
              <a:spcPct val="35000"/>
            </a:spcAft>
          </a:pPr>
          <a:r>
            <a:rPr lang="fa-IR" sz="1600" kern="1200" dirty="0" smtClean="0">
              <a:latin typeface="+mn-lt"/>
              <a:cs typeface="B Lotus" pitchFamily="2" charset="-78"/>
            </a:rPr>
            <a:t>ايجاد </a:t>
          </a:r>
          <a:r>
            <a:rPr lang="ar-SA" sz="1600" kern="1200" dirty="0" smtClean="0">
              <a:latin typeface="+mn-lt"/>
              <a:cs typeface="B Lotus" pitchFamily="2" charset="-78"/>
            </a:rPr>
            <a:t>14 پايگاه خدمات بهداشت باروري و تنظيم خانواده در شهرهاي زابل، زاهدان، مشهد و شهرري</a:t>
          </a:r>
          <a:endParaRPr lang="en-US" sz="1600" kern="1200" dirty="0">
            <a:cs typeface="B Lotus" pitchFamily="2" charset="-78"/>
          </a:endParaRPr>
        </a:p>
      </dsp:txBody>
      <dsp:txXfrm>
        <a:off x="86106" y="4205835"/>
        <a:ext cx="6970597" cy="452876"/>
      </dsp:txXfrm>
    </dsp:sp>
    <dsp:sp modelId="{61723AC1-F444-4214-98E4-9212853ADC0B}">
      <dsp:nvSpPr>
        <dsp:cNvPr id="0" name=""/>
        <dsp:cNvSpPr/>
      </dsp:nvSpPr>
      <dsp:spPr>
        <a:xfrm rot="7685959">
          <a:off x="6970652" y="3263865"/>
          <a:ext cx="700481" cy="18417"/>
        </a:xfrm>
        <a:custGeom>
          <a:avLst/>
          <a:gdLst/>
          <a:ahLst/>
          <a:cxnLst/>
          <a:rect l="0" t="0" r="0" b="0"/>
          <a:pathLst>
            <a:path>
              <a:moveTo>
                <a:pt x="0" y="9208"/>
              </a:moveTo>
              <a:lnTo>
                <a:pt x="700481" y="920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just" defTabSz="889000">
            <a:lnSpc>
              <a:spcPct val="80000"/>
            </a:lnSpc>
            <a:spcBef>
              <a:spcPct val="0"/>
            </a:spcBef>
            <a:spcAft>
              <a:spcPct val="35000"/>
            </a:spcAft>
          </a:pPr>
          <a:endParaRPr lang="en-US" sz="2000" kern="1200">
            <a:solidFill>
              <a:schemeClr val="tx1"/>
            </a:solidFill>
            <a:cs typeface="B Lotus" pitchFamily="2" charset="-78"/>
          </a:endParaRPr>
        </a:p>
      </dsp:txBody>
      <dsp:txXfrm rot="10800000">
        <a:off x="7303381" y="3255562"/>
        <a:ext cx="35024" cy="35024"/>
      </dsp:txXfrm>
    </dsp:sp>
    <dsp:sp modelId="{539203F5-03A4-4DD1-BA73-BF4705C57B6E}">
      <dsp:nvSpPr>
        <dsp:cNvPr id="0" name=""/>
        <dsp:cNvSpPr/>
      </dsp:nvSpPr>
      <dsp:spPr>
        <a:xfrm>
          <a:off x="36102" y="3039618"/>
          <a:ext cx="7068683" cy="1018150"/>
        </a:xfrm>
        <a:prstGeom prst="roundRect">
          <a:avLst>
            <a:gd name="adj" fmla="val 10000"/>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a:scene3d>
          <a:camera prst="orthographicFront"/>
          <a:lightRig rig="flat" dir="t"/>
        </a:scene3d>
        <a:sp3d/>
      </dsp:spPr>
      <dsp:style>
        <a:lnRef idx="1">
          <a:schemeClr val="accent2"/>
        </a:lnRef>
        <a:fillRef idx="2">
          <a:schemeClr val="accent2"/>
        </a:fillRef>
        <a:effectRef idx="1">
          <a:schemeClr val="accent2"/>
        </a:effectRef>
        <a:fontRef idx="minor">
          <a:schemeClr val="dk1"/>
        </a:fontRef>
      </dsp:style>
      <dsp:txBody>
        <a:bodyPr spcFirstLastPara="0" vert="horz" wrap="square" lIns="10160" tIns="10160" rIns="10160" bIns="10160" numCol="1" spcCol="1270" anchor="ctr" anchorCtr="0">
          <a:noAutofit/>
        </a:bodyPr>
        <a:lstStyle/>
        <a:p>
          <a:pPr lvl="0" algn="just" defTabSz="711200" rtl="1">
            <a:lnSpc>
              <a:spcPct val="80000"/>
            </a:lnSpc>
            <a:spcBef>
              <a:spcPct val="0"/>
            </a:spcBef>
            <a:spcAft>
              <a:spcPts val="0"/>
            </a:spcAft>
          </a:pPr>
          <a:r>
            <a:rPr lang="ar-SA" sz="1600" kern="1200" dirty="0" smtClean="0">
              <a:latin typeface="+mn-lt"/>
              <a:cs typeface="B Lotus" pitchFamily="2" charset="-78"/>
            </a:rPr>
            <a:t>تأسيس رشته دانشگاهي کارشناسي ارشد «جمعيت و تنظيم خانواده» از سوي صندوق جمعيت ملل متحد در شيراز که صندوق در سال 81-80 از طريق آزمون سراسري براي دوره کارشناسي ارشد، تعدادي دانشجو در دانشگاه شيراز با عنوان «جمعيت و توسعه» را پذيرفت.</a:t>
          </a:r>
          <a:endParaRPr lang="en-US" sz="1600" kern="1200" dirty="0">
            <a:cs typeface="B Lotus" pitchFamily="2" charset="-78"/>
          </a:endParaRPr>
        </a:p>
      </dsp:txBody>
      <dsp:txXfrm>
        <a:off x="65923" y="3069439"/>
        <a:ext cx="7009041" cy="958508"/>
      </dsp:txXfrm>
    </dsp:sp>
    <dsp:sp modelId="{E3ADE72D-5E3C-4A9A-96FE-AEECDE47F38D}">
      <dsp:nvSpPr>
        <dsp:cNvPr id="0" name=""/>
        <dsp:cNvSpPr/>
      </dsp:nvSpPr>
      <dsp:spPr>
        <a:xfrm>
          <a:off x="72006" y="159295"/>
          <a:ext cx="6997704" cy="1146844"/>
        </a:xfrm>
        <a:prstGeom prst="roundRect">
          <a:avLst>
            <a:gd name="adj" fmla="val 10000"/>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a:scene3d>
          <a:camera prst="orthographicFront"/>
          <a:lightRig rig="flat" dir="t"/>
        </a:scene3d>
        <a:sp3d/>
      </dsp:spPr>
      <dsp:style>
        <a:lnRef idx="1">
          <a:schemeClr val="accent3"/>
        </a:lnRef>
        <a:fillRef idx="2">
          <a:schemeClr val="accent3"/>
        </a:fillRef>
        <a:effectRef idx="1">
          <a:schemeClr val="accent3"/>
        </a:effectRef>
        <a:fontRef idx="minor">
          <a:schemeClr val="dk1"/>
        </a:fontRef>
      </dsp:style>
      <dsp:txBody>
        <a:bodyPr spcFirstLastPara="0" vert="horz" wrap="square" lIns="9525" tIns="9525" rIns="9525" bIns="9525" numCol="1" spcCol="1270" anchor="ctr" anchorCtr="0">
          <a:noAutofit/>
        </a:bodyPr>
        <a:lstStyle/>
        <a:p>
          <a:pPr lvl="0" algn="ctr" defTabSz="666750" rtl="1">
            <a:lnSpc>
              <a:spcPct val="90000"/>
            </a:lnSpc>
            <a:spcBef>
              <a:spcPct val="0"/>
            </a:spcBef>
            <a:spcAft>
              <a:spcPct val="35000"/>
            </a:spcAft>
          </a:pPr>
          <a:r>
            <a:rPr lang="fa-IR" sz="1500" kern="1200" dirty="0" smtClean="0">
              <a:latin typeface="+mn-lt"/>
              <a:cs typeface="B Lotus" pitchFamily="2" charset="-78"/>
            </a:rPr>
            <a:t>صندوق جمعيت ملل متحد يکي از سازمان‌هاي معتبر و معروف سازمان ملل متحد است که به مسائل جمعيتي، تحديد مواليد به ويژه تنظيم خانواده توجه دارد و با ارائه آموزش‌ها، مشارکت در طرح‌ها، ارائه طريق، نظارت و کمک مالي به بسط و گسترش برنامه‌هاي تنظيم خانواده در سطح کشورهاي جهان اقدام مي‌کند.</a:t>
          </a:r>
          <a:endParaRPr lang="en-US" sz="1500" kern="1200" dirty="0">
            <a:cs typeface="B Lotus" pitchFamily="2" charset="-78"/>
          </a:endParaRPr>
        </a:p>
      </dsp:txBody>
      <dsp:txXfrm>
        <a:off x="105596" y="192885"/>
        <a:ext cx="6930524" cy="107966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0.10498</cdr:x>
      <cdr:y>0.91228</cdr:y>
    </cdr:from>
    <cdr:to>
      <cdr:x>0.86199</cdr:x>
      <cdr:y>1</cdr:y>
    </cdr:to>
    <cdr:sp macro="" textlink="">
      <cdr:nvSpPr>
        <cdr:cNvPr id="2" name="TextBox 1"/>
        <cdr:cNvSpPr txBox="1"/>
      </cdr:nvSpPr>
      <cdr:spPr>
        <a:xfrm xmlns:a="http://schemas.openxmlformats.org/drawingml/2006/main">
          <a:off x="707984" y="3962400"/>
          <a:ext cx="5105400" cy="3810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l" rtl="0"/>
          <a:r>
            <a:rPr lang="en-US" dirty="0" smtClean="0"/>
            <a:t>1335-45           1345-55             1355-65            1365-75            1375-85           1385-90</a:t>
          </a:r>
          <a:endParaRPr lang="en-US"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0.83852</cdr:x>
      <cdr:y>0.16755</cdr:y>
    </cdr:from>
    <cdr:to>
      <cdr:x>1</cdr:x>
      <cdr:y>0.37807</cdr:y>
    </cdr:to>
    <cdr:sp macro="" textlink="">
      <cdr:nvSpPr>
        <cdr:cNvPr id="3" name="TextBox 2"/>
        <cdr:cNvSpPr txBox="1"/>
      </cdr:nvSpPr>
      <cdr:spPr>
        <a:xfrm xmlns:a="http://schemas.openxmlformats.org/drawingml/2006/main">
          <a:off x="6192688" y="727720"/>
          <a:ext cx="119256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sz="quarter" idx="1"/>
          </p:nvPr>
        </p:nvSpPr>
        <p:spPr>
          <a:xfrm>
            <a:off x="1588" y="0"/>
            <a:ext cx="2971800" cy="457200"/>
          </a:xfrm>
          <a:prstGeom prst="rect">
            <a:avLst/>
          </a:prstGeom>
        </p:spPr>
        <p:txBody>
          <a:bodyPr vert="horz" lIns="91440" tIns="45720" rIns="91440" bIns="45720" rtlCol="1"/>
          <a:lstStyle>
            <a:lvl1pPr algn="l">
              <a:defRPr sz="1200"/>
            </a:lvl1pPr>
          </a:lstStyle>
          <a:p>
            <a:fld id="{5C719775-9C1F-43DD-BF68-C8C08B8B4AF0}" type="datetimeFigureOut">
              <a:rPr lang="fa-IR" smtClean="0"/>
              <a:pPr/>
              <a:t>06/26/1435</a:t>
            </a:fld>
            <a:endParaRPr lang="fa-IR"/>
          </a:p>
        </p:txBody>
      </p:sp>
      <p:sp>
        <p:nvSpPr>
          <p:cNvPr id="4" name="Footer Placeholder 3"/>
          <p:cNvSpPr>
            <a:spLocks noGrp="1"/>
          </p:cNvSpPr>
          <p:nvPr>
            <p:ph type="ftr" sz="quarter" idx="2"/>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5" name="Slide Number Placeholder 4"/>
          <p:cNvSpPr>
            <a:spLocks noGrp="1"/>
          </p:cNvSpPr>
          <p:nvPr>
            <p:ph type="sldNum" sz="quarter" idx="3"/>
          </p:nvPr>
        </p:nvSpPr>
        <p:spPr>
          <a:xfrm>
            <a:off x="1588" y="8685213"/>
            <a:ext cx="2971800" cy="457200"/>
          </a:xfrm>
          <a:prstGeom prst="rect">
            <a:avLst/>
          </a:prstGeom>
        </p:spPr>
        <p:txBody>
          <a:bodyPr vert="horz" lIns="91440" tIns="45720" rIns="91440" bIns="45720" rtlCol="1" anchor="b"/>
          <a:lstStyle>
            <a:lvl1pPr algn="l">
              <a:defRPr sz="1200"/>
            </a:lvl1pPr>
          </a:lstStyle>
          <a:p>
            <a:fld id="{BEB6E1F6-457D-4E1C-A422-7437B52A3F94}" type="slidenum">
              <a:rPr lang="fa-IR" smtClean="0"/>
              <a:pPr/>
              <a:t>‹#›</a:t>
            </a:fld>
            <a:endParaRPr lang="fa-IR"/>
          </a:p>
        </p:txBody>
      </p:sp>
    </p:spTree>
    <p:extLst>
      <p:ext uri="{BB962C8B-B14F-4D97-AF65-F5344CB8AC3E}">
        <p14:creationId xmlns:p14="http://schemas.microsoft.com/office/powerpoint/2010/main" val="28462749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8799ED-EE28-4E02-B39C-8BCCF4A5BBF0}" type="datetimeFigureOut">
              <a:rPr lang="en-US" smtClean="0"/>
              <a:pPr/>
              <a:t>4/26/2014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4E3290-4690-421E-9D63-061C5A07FDC8}" type="slidenum">
              <a:rPr lang="en-US" smtClean="0"/>
              <a:pPr/>
              <a:t>‹#›</a:t>
            </a:fld>
            <a:endParaRPr lang="en-US"/>
          </a:p>
        </p:txBody>
      </p:sp>
    </p:spTree>
    <p:extLst>
      <p:ext uri="{BB962C8B-B14F-4D97-AF65-F5344CB8AC3E}">
        <p14:creationId xmlns:p14="http://schemas.microsoft.com/office/powerpoint/2010/main" val="3596255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mnforsustain.org/burke_m_faulty_roadmap_2000_census.ht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smtClean="0"/>
              <a:t>در حال حاضر</a:t>
            </a:r>
            <a:r>
              <a:rPr lang="fa-IR" baseline="0" dirty="0" smtClean="0"/>
              <a:t> جمعیت کودکان نسبت به جمعیت جوانان خیلی کم است، پس در آینده جمعیت افراد سالخورده بیشتر از جمعیت جوانان خواهد بود.</a:t>
            </a:r>
          </a:p>
          <a:p>
            <a:r>
              <a:rPr lang="fa-IR" baseline="0" dirty="0" smtClean="0"/>
              <a:t>دولت هزینه زیادی باید برای نگهداری و تامین زندگی افراد سالخورده صرف کند، اما نیروی کار زیادی ندارد.</a:t>
            </a:r>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smtClean="0"/>
              <a:t>حتی</a:t>
            </a:r>
            <a:r>
              <a:rPr lang="fa-IR" baseline="0" dirty="0" smtClean="0"/>
              <a:t> در رشد بالا، پس از 70 سال به جمعیت بالای 100 میلیون نفر می رسیم.</a:t>
            </a:r>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19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22</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23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24</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Census 2000 Population Projection </a:t>
            </a:r>
            <a:r>
              <a:rPr lang="en-US" sz="1200" b="0" i="0" kern="1200" dirty="0" smtClean="0">
                <a:solidFill>
                  <a:schemeClr val="tx1"/>
                </a:solidFill>
                <a:effectLst/>
                <a:latin typeface="+mn-lt"/>
                <a:ea typeface="+mn-ea"/>
                <a:cs typeface="+mn-cs"/>
                <a:hlinkClick r:id="rId3"/>
              </a:rPr>
              <a:t>Assumptions</a:t>
            </a:r>
            <a:r>
              <a:rPr lang="en-US" dirty="0" smtClean="0"/>
              <a:t/>
            </a:r>
            <a:br>
              <a:rPr lang="en-US" dirty="0" smtClean="0"/>
            </a:br>
            <a:r>
              <a:rPr lang="en-US" sz="1200" b="0" i="0" kern="1200" dirty="0" smtClean="0">
                <a:solidFill>
                  <a:schemeClr val="tx1"/>
                </a:solidFill>
                <a:effectLst/>
                <a:latin typeface="+mn-lt"/>
                <a:ea typeface="+mn-ea"/>
                <a:cs typeface="+mn-cs"/>
              </a:rPr>
              <a:t>High:</a:t>
            </a:r>
            <a:r>
              <a:rPr lang="en-US" dirty="0" smtClean="0"/>
              <a:t/>
            </a:r>
            <a:br>
              <a:rPr lang="en-US" dirty="0" smtClean="0"/>
            </a:br>
            <a:r>
              <a:rPr lang="en-US" sz="1200" b="0" i="0" kern="1200" dirty="0" smtClean="0">
                <a:solidFill>
                  <a:schemeClr val="tx1"/>
                </a:solidFill>
                <a:effectLst/>
                <a:latin typeface="+mn-lt"/>
                <a:ea typeface="+mn-ea"/>
                <a:cs typeface="+mn-cs"/>
              </a:rPr>
              <a:t>The current rate of U.S. fertility and immigration is generally consistent with the high Census projection. (Note, the Highest Series forecasts a population over 1.6 billion.)</a:t>
            </a:r>
            <a:r>
              <a:rPr lang="en-US" dirty="0" smtClean="0"/>
              <a:t/>
            </a:r>
            <a:br>
              <a:rPr lang="en-US" dirty="0" smtClean="0"/>
            </a:br>
            <a:r>
              <a:rPr lang="en-US" sz="1200" b="0" i="0" kern="1200" dirty="0" smtClean="0">
                <a:solidFill>
                  <a:schemeClr val="tx1"/>
                </a:solidFill>
                <a:effectLst/>
                <a:latin typeface="+mn-lt"/>
                <a:ea typeface="+mn-ea"/>
                <a:cs typeface="+mn-cs"/>
              </a:rPr>
              <a:t>Middle:</a:t>
            </a:r>
            <a:r>
              <a:rPr lang="en-US" dirty="0" smtClean="0"/>
              <a:t/>
            </a:r>
            <a:br>
              <a:rPr lang="en-US" dirty="0" smtClean="0"/>
            </a:br>
            <a:r>
              <a:rPr lang="en-US" sz="1200" b="0" i="0" kern="1200" dirty="0" smtClean="0">
                <a:solidFill>
                  <a:schemeClr val="tx1"/>
                </a:solidFill>
                <a:effectLst/>
                <a:latin typeface="+mn-lt"/>
                <a:ea typeface="+mn-ea"/>
                <a:cs typeface="+mn-cs"/>
              </a:rPr>
              <a:t>Assume similar fertility as today and one-fourth to one-third lower immigration.</a:t>
            </a:r>
            <a:r>
              <a:rPr lang="en-US" dirty="0" smtClean="0"/>
              <a:t/>
            </a:r>
            <a:br>
              <a:rPr lang="en-US" dirty="0" smtClean="0"/>
            </a:br>
            <a:r>
              <a:rPr lang="en-US" sz="1200" b="0" i="0" kern="1200" dirty="0" smtClean="0">
                <a:solidFill>
                  <a:schemeClr val="tx1"/>
                </a:solidFill>
                <a:effectLst/>
                <a:latin typeface="+mn-lt"/>
                <a:ea typeface="+mn-ea"/>
                <a:cs typeface="+mn-cs"/>
              </a:rPr>
              <a:t>Low:</a:t>
            </a:r>
            <a:r>
              <a:rPr lang="en-US" dirty="0" smtClean="0"/>
              <a:t/>
            </a:r>
            <a:br>
              <a:rPr lang="en-US" dirty="0" smtClean="0"/>
            </a:br>
            <a:r>
              <a:rPr lang="en-US" sz="1200" b="0" i="0" kern="1200" dirty="0" smtClean="0">
                <a:solidFill>
                  <a:schemeClr val="tx1"/>
                </a:solidFill>
                <a:effectLst/>
                <a:latin typeface="+mn-lt"/>
                <a:ea typeface="+mn-ea"/>
                <a:cs typeface="+mn-cs"/>
              </a:rPr>
              <a:t>Assumes slightly reduced fertility and little immigration.</a:t>
            </a:r>
            <a:r>
              <a:rPr lang="en-US" dirty="0" smtClean="0"/>
              <a:t/>
            </a:r>
            <a:br>
              <a:rPr lang="en-US" dirty="0" smtClean="0"/>
            </a:br>
            <a:endParaRPr lang="en-US" dirty="0" smtClean="0"/>
          </a:p>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26</a:t>
            </a:fld>
            <a:endParaRPr lang="en-US"/>
          </a:p>
        </p:txBody>
      </p:sp>
    </p:spTree>
    <p:extLst>
      <p:ext uri="{BB962C8B-B14F-4D97-AF65-F5344CB8AC3E}">
        <p14:creationId xmlns:p14="http://schemas.microsoft.com/office/powerpoint/2010/main" val="26730136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اکان پسر یهود برای فرزند نیاوردن از روش منقطع استفاده کرد و خدا بر او خشم آورد. همچنین، براساس متون موجود هیر پسر بزرگ یهود بخاطر حفظ زیبایی همسرش از بچه دار شدن امتناع ورزید و مورد سرزنش قرار گرفت</a:t>
            </a:r>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28</a:t>
            </a:fld>
            <a:endParaRPr lang="en-US"/>
          </a:p>
        </p:txBody>
      </p:sp>
    </p:spTree>
    <p:extLst>
      <p:ext uri="{BB962C8B-B14F-4D97-AF65-F5344CB8AC3E}">
        <p14:creationId xmlns:p14="http://schemas.microsoft.com/office/powerpoint/2010/main" val="6510884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30</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31</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32</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33</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34</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35</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36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38</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39</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40</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تجزیه کشور</a:t>
            </a:r>
            <a:r>
              <a:rPr lang="fa-IR" baseline="0" dirty="0" smtClean="0"/>
              <a:t> ها خیلی مهم است..</a:t>
            </a:r>
          </a:p>
          <a:p>
            <a:r>
              <a:rPr lang="fa-IR" baseline="0" dirty="0" smtClean="0"/>
              <a:t>تلاش زیادی برای جدا سازی مناطق آذربایجان و کردستان از ایران می‌شوند</a:t>
            </a:r>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41</a:t>
            </a:fld>
            <a:endParaRPr lang="en-US"/>
          </a:p>
        </p:txBody>
      </p:sp>
    </p:spTree>
    <p:extLst>
      <p:ext uri="{BB962C8B-B14F-4D97-AF65-F5344CB8AC3E}">
        <p14:creationId xmlns:p14="http://schemas.microsoft.com/office/powerpoint/2010/main" val="21883775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42</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43</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44</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45</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46</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47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48</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51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52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65760" lvl="1" indent="0">
              <a:buNone/>
            </a:pPr>
            <a:r>
              <a:rPr lang="fa-IR" sz="1800" dirty="0" smtClean="0"/>
              <a:t>(14.000میلیارد ریال بودجه مورد نیاز برای طرح تامین آتیه مهر،</a:t>
            </a:r>
          </a:p>
          <a:p>
            <a:pPr marL="365760" lvl="1" indent="0">
              <a:buNone/>
            </a:pPr>
            <a:r>
              <a:rPr lang="fa-IR" sz="1800" dirty="0" smtClean="0"/>
              <a:t>بالغ بر 5میلیون میلیارد(5102587210000000) بودجه سال 91</a:t>
            </a:r>
          </a:p>
          <a:p>
            <a:pPr marL="365760" lvl="1" indent="0">
              <a:buNone/>
            </a:pPr>
            <a:r>
              <a:rPr lang="fa-IR" sz="1800" dirty="0" smtClean="0"/>
              <a:t>203 میلیارد ریال بودجه برای تنظیم خانواده در سال 91)</a:t>
            </a:r>
          </a:p>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53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54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55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56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59</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1"/>
            <a:r>
              <a:rPr lang="fa-IR" sz="1200" kern="1200" dirty="0" smtClean="0">
                <a:solidFill>
                  <a:schemeClr val="tx1"/>
                </a:solidFill>
                <a:effectLst/>
                <a:latin typeface="+mn-lt"/>
                <a:ea typeface="+mn-ea"/>
                <a:cs typeface="+mn-cs"/>
              </a:rPr>
              <a:t>بر این استدلال مناقشه شده است که در این آیات قرار گرفتن </a:t>
            </a:r>
            <a:r>
              <a:rPr lang="fa-IR" sz="1200" i="1" kern="1200" dirty="0" smtClean="0">
                <a:solidFill>
                  <a:schemeClr val="tx1"/>
                </a:solidFill>
                <a:effectLst/>
                <a:latin typeface="+mn-lt"/>
                <a:ea typeface="+mn-ea"/>
                <a:cs typeface="+mn-cs"/>
              </a:rPr>
              <a:t>بنین</a:t>
            </a:r>
            <a:r>
              <a:rPr lang="fa-IR" sz="1200" kern="1200" dirty="0" smtClean="0">
                <a:solidFill>
                  <a:schemeClr val="tx1"/>
                </a:solidFill>
                <a:effectLst/>
                <a:latin typeface="+mn-lt"/>
                <a:ea typeface="+mn-ea"/>
                <a:cs typeface="+mn-cs"/>
              </a:rPr>
              <a:t> در کنار </a:t>
            </a:r>
            <a:r>
              <a:rPr lang="fa-IR" sz="1200" i="1" kern="1200" dirty="0" smtClean="0">
                <a:solidFill>
                  <a:schemeClr val="tx1"/>
                </a:solidFill>
                <a:effectLst/>
                <a:latin typeface="+mn-lt"/>
                <a:ea typeface="+mn-ea"/>
                <a:cs typeface="+mn-cs"/>
              </a:rPr>
              <a:t>اموال</a:t>
            </a:r>
            <a:r>
              <a:rPr lang="fa-IR" sz="1200" kern="1200" dirty="0" smtClean="0">
                <a:solidFill>
                  <a:schemeClr val="tx1"/>
                </a:solidFill>
                <a:effectLst/>
                <a:latin typeface="+mn-lt"/>
                <a:ea typeface="+mn-ea"/>
                <a:cs typeface="+mn-cs"/>
              </a:rPr>
              <a:t> نشان می دهد که ستایش کثرت فرزندان به دلیل نقش ثانوی آنها در افزایش قدرت مادی فرد و یا جامعه در شرایط نزول آیات است، این نکته که در این آیات بجای واژۀ  </a:t>
            </a:r>
            <a:r>
              <a:rPr lang="fa-IR" sz="1200" i="1" kern="1200" dirty="0" smtClean="0">
                <a:solidFill>
                  <a:schemeClr val="tx1"/>
                </a:solidFill>
                <a:effectLst/>
                <a:latin typeface="+mn-lt"/>
                <a:ea typeface="+mn-ea"/>
                <a:cs typeface="+mn-cs"/>
              </a:rPr>
              <a:t>اولاد</a:t>
            </a:r>
            <a:r>
              <a:rPr lang="fa-IR" sz="1200" kern="1200" dirty="0" smtClean="0">
                <a:solidFill>
                  <a:schemeClr val="tx1"/>
                </a:solidFill>
                <a:effectLst/>
                <a:latin typeface="+mn-lt"/>
                <a:ea typeface="+mn-ea"/>
                <a:cs typeface="+mn-cs"/>
              </a:rPr>
              <a:t> از واژۀ </a:t>
            </a:r>
            <a:r>
              <a:rPr lang="fa-IR" sz="1200" i="1" kern="1200" dirty="0" smtClean="0">
                <a:solidFill>
                  <a:schemeClr val="tx1"/>
                </a:solidFill>
                <a:effectLst/>
                <a:latin typeface="+mn-lt"/>
                <a:ea typeface="+mn-ea"/>
                <a:cs typeface="+mn-cs"/>
              </a:rPr>
              <a:t>بنین</a:t>
            </a:r>
            <a:r>
              <a:rPr lang="fa-IR" sz="1200" kern="1200" dirty="0" smtClean="0">
                <a:solidFill>
                  <a:schemeClr val="tx1"/>
                </a:solidFill>
                <a:effectLst/>
                <a:latin typeface="+mn-lt"/>
                <a:ea typeface="+mn-ea"/>
                <a:cs typeface="+mn-cs"/>
              </a:rPr>
              <a:t> که به معنای فرزندان پسر است استفاده شده این نظر را تایید می کند. بر این اساس، مطلوبیت کثرت فرزندان به شرایط وجود اثر و فایده اش منوط است و با منتفی شدن این نقش رجحان آن هم منتفی می شود.(آیت الله مکارم، کتاب نکاح)</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60</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61</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6</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ar-SA" sz="1200" b="0" kern="1200" dirty="0" smtClean="0">
                <a:solidFill>
                  <a:schemeClr val="tx1"/>
                </a:solidFill>
                <a:effectLst/>
                <a:latin typeface="+mn-lt"/>
                <a:ea typeface="+mn-ea"/>
                <a:cs typeface="+mn-cs"/>
              </a:rPr>
              <a:t>در این آیه خداوند از نعمت و منت خود بر حضرت ایوب ع یاد کرده است که پس از موفقیت آن  حضرت در آزمون سخت خدوند فرزندان از دست رفته اش را به وی بازگرداند و تعداد آنها را دو برابر نمود. هر چند در این آیات افزون شدن تعداد فرزندان رحمت خداوند دانسته شده و در این آیه نشانی از این که مقصود بعد مادی و دنیایی آن است دیده نمی شود </a:t>
            </a:r>
            <a:r>
              <a:rPr lang="fa-IR" sz="1200" b="0" kern="1200" dirty="0" smtClean="0">
                <a:solidFill>
                  <a:schemeClr val="tx1"/>
                </a:solidFill>
                <a:effectLst/>
                <a:latin typeface="+mn-lt"/>
                <a:ea typeface="+mn-ea"/>
                <a:cs typeface="+mn-cs"/>
              </a:rPr>
              <a:t>ولی از این مورد خاص که در شرایطی خاص حاصل شده است نمی توان به نتیجه ای عام و کلی مبنی بر رحمت بودن فی نفسه افزایش نسل در همۀ شرایط رسید</a:t>
            </a:r>
            <a:endParaRPr lang="en-US" sz="1200" b="1"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62</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kern="1200" dirty="0" smtClean="0">
                <a:solidFill>
                  <a:schemeClr val="tx1"/>
                </a:solidFill>
                <a:effectLst/>
                <a:latin typeface="+mn-lt"/>
                <a:ea typeface="+mn-ea"/>
                <a:cs typeface="+mn-cs"/>
              </a:rPr>
              <a:t>در این آیه که در مورد قوم ثمود است خداوند تکثیر نسلشان را به عنوان نعمتی بر آنها یاد آور می شود. ولی این آیه هم در صدد توجه دادن این قوم عاصی و فاسد به نعمت های مادی خداوند است که داشتن سرمایه انسانی از مهم ترین آنهاست و نمی تواند بر مطلوبیت فی نفسه آن دلالت کند.</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63</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64</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65</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67</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68</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69</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71</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72</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73</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7</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74</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75</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C6DE8292-0520-4A11-9E21-E290E306BEE0}" type="datetime1">
              <a:rPr lang="en-US" smtClean="0"/>
              <a:pPr/>
              <a:t>4/26/2014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4403A72F-1100-4E64-BAB1-D85BD15939DA}"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104A1D2-CE3B-49ED-AC24-0A6C0FE0CBEC}" type="datetime1">
              <a:rPr lang="en-US" smtClean="0"/>
              <a:pPr/>
              <a:t>4/26/2014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03A72F-1100-4E64-BAB1-D85BD15939D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F0EB7D1-8DB0-429B-A985-58A1E6E47D30}" type="datetime1">
              <a:rPr lang="en-US" smtClean="0"/>
              <a:pPr/>
              <a:t>4/26/2014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03A72F-1100-4E64-BAB1-D85BD15939D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cs typeface="B Titr" pitchFamily="2" charset="-78"/>
              </a:defRPr>
            </a:lvl1pPr>
          </a:lstStyle>
          <a:p>
            <a:r>
              <a:rPr kumimoji="0" lang="en-US" dirty="0" smtClean="0"/>
              <a:t>Click to edit Master title style</a:t>
            </a:r>
            <a:endParaRPr kumimoji="0" lang="en-US" dirty="0"/>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B5EF6C3-A9D8-42D7-B816-7C0B5D4CB5F6}" type="datetime1">
              <a:rPr lang="en-US" smtClean="0"/>
              <a:pPr/>
              <a:t>4/26/2014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r>
              <a:rPr lang="fa-IR" dirty="0" smtClean="0"/>
              <a:t>1</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D882B1E-FB08-4D97-8345-3DF4FEC15AE2}" type="datetime1">
              <a:rPr lang="en-US" smtClean="0"/>
              <a:pPr/>
              <a:t>4/26/2014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03A72F-1100-4E64-BAB1-D85BD15939DA}"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04A45C2-261A-4421-8F26-88B771C14DF5}" type="datetime1">
              <a:rPr lang="en-US" smtClean="0"/>
              <a:pPr/>
              <a:t>4/26/2014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03A72F-1100-4E64-BAB1-D85BD15939D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50D3998-F0EC-4F71-B5EB-591D2EB0D34D}" type="datetime1">
              <a:rPr lang="en-US" smtClean="0"/>
              <a:pPr/>
              <a:t>4/26/2014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403A72F-1100-4E64-BAB1-D85BD15939D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3D6E69A-17E3-4CC0-8961-1F176398748D}" type="datetime1">
              <a:rPr lang="en-US" smtClean="0"/>
              <a:pPr/>
              <a:t>4/26/2014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403A72F-1100-4E64-BAB1-D85BD15939D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C4655D-6C80-4F00-9FD4-620C99AF2936}" type="datetime1">
              <a:rPr lang="en-US" smtClean="0"/>
              <a:pPr/>
              <a:t>4/26/2014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403A72F-1100-4E64-BAB1-D85BD15939D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42DBE5B-A6C8-4DA9-ADC4-4F48DA000490}" type="datetime1">
              <a:rPr lang="en-US" smtClean="0"/>
              <a:pPr/>
              <a:t>4/26/2014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03A72F-1100-4E64-BAB1-D85BD15939D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1BB8ABF-01CD-43A9-940C-21061B946C8F}" type="datetime1">
              <a:rPr lang="en-US" smtClean="0"/>
              <a:pPr/>
              <a:t>4/26/2014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4403A72F-1100-4E64-BAB1-D85BD15939DA}"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77B8A43-775E-4E22-AEE9-81C23FD25642}" type="datetime1">
              <a:rPr lang="en-US" smtClean="0"/>
              <a:pPr/>
              <a:t>4/26/2014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403A72F-1100-4E64-BAB1-D85BD15939DA}"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microsoft.com/office/2007/relationships/media" Target="../media/media2.mp3"/><Relationship Id="rId7" Type="http://schemas.openxmlformats.org/officeDocument/2006/relationships/slideLayout" Target="../slideLayouts/slideLayout2.xml"/><Relationship Id="rId12" Type="http://schemas.openxmlformats.org/officeDocument/2006/relationships/image" Target="../media/image5.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audio" Target="../media/media3.mp3"/><Relationship Id="rId11" Type="http://schemas.openxmlformats.org/officeDocument/2006/relationships/image" Target="../media/image4.jpeg"/><Relationship Id="rId5" Type="http://schemas.microsoft.com/office/2007/relationships/media" Target="../media/media3.mp3"/><Relationship Id="rId10" Type="http://schemas.openxmlformats.org/officeDocument/2006/relationships/image" Target="../media/image3.png"/><Relationship Id="rId4" Type="http://schemas.openxmlformats.org/officeDocument/2006/relationships/audio" Target="../media/media2.mp3"/><Relationship Id="rId9"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5.png"/><Relationship Id="rId4" Type="http://schemas.openxmlformats.org/officeDocument/2006/relationships/image" Target="../media/image14.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www.amar.org.ir/" TargetMode="External"/><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chart" Target="../charts/char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microsoft.com/office/2007/relationships/hdphoto" Target="../media/hdphoto4.wdp"/></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7" Type="http://schemas.microsoft.com/office/2007/relationships/hdphoto" Target="../media/hdphoto3.wdp"/><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hyperlink" Target="&#1605;&#1588;&#1585;&#1608;&#1581;%20&#1587;&#1740;&#1575;&#1587;&#1578;&#1607;&#1575;&#1740;%20&#1705;&#1606;&#1578;&#1585;&#1604;%20&#1580;&#1605;&#1593;&#1740;&#1606;&#1740;%20&#1705;&#1588;&#1608;&#1585;&#1607;&#1575;&#1740;%20&#1587;&#1606;&#1711;&#1575;&#1662;&#1608;&#1585;&#1548;&#1705;&#1585;&#1607;%20&#1580;&#1606;&#1608;&#1576;&#1740;&#1548;&#1606;&#1585;&#1608;&#1688;%20&#1608;%20&#1587;&#1608;&#1574;&#1583;.pptx" TargetMode="External"/><Relationship Id="rId4" Type="http://schemas.openxmlformats.org/officeDocument/2006/relationships/hyperlink" Target="&#1605;&#1588;&#1585;&#1608;&#1581;%20&#1587;&#1740;&#1575;&#1587;&#1578;&#1607;&#1575;&#1740;%20&#1705;&#1606;&#1578;&#1585;&#1604;%20&#1580;&#1605;&#1593;&#1740;&#1578;&#1740;%20&#1705;&#1588;&#1608;&#1585;&#1607;&#1575;&#1740;%20&#1587;&#1606;&#1711;&#1575;&#1662;&#1608;&#1585;&#1548;&#1705;&#1585;&#1607;%20&#1580;&#1606;&#1608;&#1576;&#1740;&#1548;&#1606;&#1585;&#1608;&#1688;%20&#1608;%20&#1587;&#1608;&#1574;&#1583;.pptx"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mnforsustain.org/burke_m_faulty_roadmap_2000_census.htm"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30.jpeg"/><Relationship Id="rId4" Type="http://schemas.microsoft.com/office/2007/relationships/hdphoto" Target="../media/hdphoto5.wdp"/></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34.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39.xml.rels><?xml version="1.0" encoding="UTF-8" standalone="yes"?>
<Relationships xmlns="http://schemas.openxmlformats.org/package/2006/relationships"><Relationship Id="rId3" Type="http://schemas.openxmlformats.org/officeDocument/2006/relationships/hyperlink" Target="&#1582;&#1576;&#1585;%20&#1688;&#1608;&#1585;&#1606;&#1575;&#1604;&#1740;&#1587;&#1578;%20&#1608;&#1575;&#1604;%20&#1575;&#1587;&#1578;&#1585;&#1740;&#1578;.pptx"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5.png"/><Relationship Id="rId4" Type="http://schemas.openxmlformats.org/officeDocument/2006/relationships/image" Target="../media/image45.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jpe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jpe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50.gif"/><Relationship Id="rId11" Type="http://schemas.openxmlformats.org/officeDocument/2006/relationships/image" Target="../media/image55.jpeg"/><Relationship Id="rId5" Type="http://schemas.openxmlformats.org/officeDocument/2006/relationships/image" Target="../media/image49.jpeg"/><Relationship Id="rId10" Type="http://schemas.openxmlformats.org/officeDocument/2006/relationships/image" Target="../media/image54.jpeg"/><Relationship Id="rId4" Type="http://schemas.openxmlformats.org/officeDocument/2006/relationships/image" Target="../media/image48.png"/><Relationship Id="rId9" Type="http://schemas.openxmlformats.org/officeDocument/2006/relationships/image" Target="../media/image53.gif"/></Relationships>
</file>

<file path=ppt/slides/_rels/slide4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4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9.jpeg"/><Relationship Id="rId7" Type="http://schemas.openxmlformats.org/officeDocument/2006/relationships/diagramColors" Target="../diagrams/colors1.xm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microsoft.com/office/2007/relationships/hdphoto" Target="../media/hdphoto3.wdp"/><Relationship Id="rId5" Type="http://schemas.openxmlformats.org/officeDocument/2006/relationships/diagramLayout" Target="../diagrams/layout1.xml"/><Relationship Id="rId10" Type="http://schemas.openxmlformats.org/officeDocument/2006/relationships/image" Target="../media/image15.png"/><Relationship Id="rId4" Type="http://schemas.openxmlformats.org/officeDocument/2006/relationships/diagramData" Target="../diagrams/data1.xml"/><Relationship Id="rId9" Type="http://schemas.openxmlformats.org/officeDocument/2006/relationships/hyperlink" Target="&#1605;&#1588;&#1585;&#1608;&#1581;%20&#1601;&#1593;&#1575;&#1604;&#1740;&#1578;%20&#1587;&#1575;&#1586;&#1605;&#1575;&#1606;%20&#1605;&#1604;&#1604;%20&#1608;%20&#1740;&#1608;&#1606;&#1740;&#1587;&#1601;%20&#1583;&#1585;%20&#1575;&#1740;&#1585;&#1575;&#1606;%20&#1583;&#1585;%20&#1575;&#1605;&#1608;&#1585;%20&#1705;&#1608;&#1583;&#1705;&#1575;&#1606;.pptx"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microsoft.com/office/2007/relationships/hdphoto" Target="../media/hdphoto6.wdp"/></Relationships>
</file>

<file path=ppt/slides/_rels/slide4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1605;&#1588;&#1585;&#1608;&#1581;%20&#1578;&#1575;&#1579;&#1740;&#1585;&#1575;&#1578;%20&#1575;&#1580;&#1585;&#1575;&#1740;%20&#1576;&#1585;&#1606;&#1575;&#1605;&#1607;%20&#1578;&#1606;&#1592;&#1740;&#1605;%20&#1582;&#1575;&#1606;&#1608;&#1575;&#1583;&#1607;.pptx" TargetMode="External"/><Relationship Id="rId7" Type="http://schemas.microsoft.com/office/2007/relationships/hdphoto" Target="../media/hdphoto3.wdp"/><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63.jpeg"/><Relationship Id="rId4" Type="http://schemas.openxmlformats.org/officeDocument/2006/relationships/image" Target="../media/image62.jpeg"/></Relationships>
</file>

<file path=ppt/slides/_rels/slide49.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64.jpeg"/><Relationship Id="rId1" Type="http://schemas.openxmlformats.org/officeDocument/2006/relationships/slideLayout" Target="../slideLayouts/slideLayout2.xml"/><Relationship Id="rId5" Type="http://schemas.microsoft.com/office/2007/relationships/hdphoto" Target="../media/hdphoto8.wdp"/><Relationship Id="rId4" Type="http://schemas.openxmlformats.org/officeDocument/2006/relationships/image" Target="../media/image65.jpe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2.wdp"/></Relationships>
</file>

<file path=ppt/slides/_rels/slide50.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66.png"/><Relationship Id="rId1" Type="http://schemas.openxmlformats.org/officeDocument/2006/relationships/slideLayout" Target="../slideLayouts/slideLayout6.xml"/><Relationship Id="rId4" Type="http://schemas.openxmlformats.org/officeDocument/2006/relationships/image" Target="../media/image67.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69.jpeg"/><Relationship Id="rId4" Type="http://schemas.microsoft.com/office/2007/relationships/hdphoto" Target="../media/hdphoto10.wdp"/></Relationships>
</file>

<file path=ppt/slides/_rels/slide5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microsoft.com/office/2007/relationships/hdphoto" Target="../media/hdphoto11.wdp"/></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57.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slideLayout" Target="../slideLayouts/slideLayout2.xml"/><Relationship Id="rId7" Type="http://schemas.openxmlformats.org/officeDocument/2006/relationships/image" Target="../media/image5.jpeg"/><Relationship Id="rId2" Type="http://schemas.openxmlformats.org/officeDocument/2006/relationships/audio" Target="../media/media3.mp3"/><Relationship Id="rId1" Type="http://schemas.microsoft.com/office/2007/relationships/media" Target="../media/media3.mp3"/><Relationship Id="rId6" Type="http://schemas.microsoft.com/office/2007/relationships/hdphoto" Target="../media/hdphoto12.wdp"/><Relationship Id="rId5" Type="http://schemas.openxmlformats.org/officeDocument/2006/relationships/image" Target="../media/image73.jpeg"/><Relationship Id="rId4" Type="http://schemas.openxmlformats.org/officeDocument/2006/relationships/image" Target="../media/image4.jpeg"/><Relationship Id="rId9" Type="http://schemas.microsoft.com/office/2007/relationships/hdphoto" Target="../media/hdphoto13.wdp"/></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77.jpe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4.jpeg"/></Relationships>
</file>

<file path=ppt/slides/_rels/slide59.xml.rels><?xml version="1.0" encoding="UTF-8" standalone="yes"?>
<Relationships xmlns="http://schemas.openxmlformats.org/package/2006/relationships"><Relationship Id="rId8" Type="http://schemas.microsoft.com/office/2007/relationships/hdphoto" Target="../media/hdphoto14.wdp"/><Relationship Id="rId3" Type="http://schemas.openxmlformats.org/officeDocument/2006/relationships/slideLayout" Target="../slideLayouts/slideLayout2.xml"/><Relationship Id="rId7" Type="http://schemas.openxmlformats.org/officeDocument/2006/relationships/image" Target="../media/image79.jpeg"/><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78.png"/><Relationship Id="rId5" Type="http://schemas.openxmlformats.org/officeDocument/2006/relationships/image" Target="../media/image75.png"/><Relationship Id="rId4" Type="http://schemas.openxmlformats.org/officeDocument/2006/relationships/notesSlide" Target="../notesSlides/notesSlide47.xml"/><Relationship Id="rId9"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notesSlide" Target="../notesSlides/notesSlide48.xml"/><Relationship Id="rId13" Type="http://schemas.openxmlformats.org/officeDocument/2006/relationships/image" Target="../media/image84.png"/><Relationship Id="rId3" Type="http://schemas.microsoft.com/office/2007/relationships/media" Target="../media/media7.mp3"/><Relationship Id="rId7" Type="http://schemas.openxmlformats.org/officeDocument/2006/relationships/slideLayout" Target="../slideLayouts/slideLayout2.xml"/><Relationship Id="rId12" Type="http://schemas.openxmlformats.org/officeDocument/2006/relationships/image" Target="../media/image83.png"/><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audio" Target="../media/media8.mp3"/><Relationship Id="rId11" Type="http://schemas.openxmlformats.org/officeDocument/2006/relationships/image" Target="../media/image82.png"/><Relationship Id="rId5" Type="http://schemas.microsoft.com/office/2007/relationships/media" Target="../media/media8.mp3"/><Relationship Id="rId10" Type="http://schemas.openxmlformats.org/officeDocument/2006/relationships/image" Target="../media/image81.jpeg"/><Relationship Id="rId4" Type="http://schemas.openxmlformats.org/officeDocument/2006/relationships/audio" Target="../media/media7.mp3"/><Relationship Id="rId9" Type="http://schemas.openxmlformats.org/officeDocument/2006/relationships/image" Target="../media/image80.jpeg"/><Relationship Id="rId14" Type="http://schemas.openxmlformats.org/officeDocument/2006/relationships/image" Target="../media/image4.jpeg"/></Relationships>
</file>

<file path=ppt/slides/_rels/slide61.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slideLayout" Target="../slideLayouts/slideLayout2.xml"/><Relationship Id="rId7" Type="http://schemas.microsoft.com/office/2007/relationships/hdphoto" Target="../media/hdphoto15.wdp"/><Relationship Id="rId2" Type="http://schemas.openxmlformats.org/officeDocument/2006/relationships/audio" Target="../media/media9.mp3"/><Relationship Id="rId1" Type="http://schemas.microsoft.com/office/2007/relationships/media" Target="../media/media9.mp3"/><Relationship Id="rId6" Type="http://schemas.openxmlformats.org/officeDocument/2006/relationships/image" Target="../media/image85.jpeg"/><Relationship Id="rId5" Type="http://schemas.openxmlformats.org/officeDocument/2006/relationships/image" Target="../media/image75.png"/><Relationship Id="rId4" Type="http://schemas.openxmlformats.org/officeDocument/2006/relationships/notesSlide" Target="../notesSlides/notesSlide49.xml"/><Relationship Id="rId9" Type="http://schemas.openxmlformats.org/officeDocument/2006/relationships/image" Target="../media/image4.jpeg"/></Relationships>
</file>

<file path=ppt/slides/_rels/slide62.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slideLayout" Target="../slideLayouts/slideLayout2.xml"/><Relationship Id="rId7" Type="http://schemas.openxmlformats.org/officeDocument/2006/relationships/image" Target="../media/image88.png"/><Relationship Id="rId2" Type="http://schemas.openxmlformats.org/officeDocument/2006/relationships/audio" Target="../media/media10.mp3"/><Relationship Id="rId1" Type="http://schemas.microsoft.com/office/2007/relationships/media" Target="../media/media10.mp3"/><Relationship Id="rId6" Type="http://schemas.microsoft.com/office/2007/relationships/hdphoto" Target="../media/hdphoto16.wdp"/><Relationship Id="rId5" Type="http://schemas.openxmlformats.org/officeDocument/2006/relationships/image" Target="../media/image87.jpeg"/><Relationship Id="rId4" Type="http://schemas.openxmlformats.org/officeDocument/2006/relationships/notesSlide" Target="../notesSlides/notesSlide50.xml"/><Relationship Id="rId9" Type="http://schemas.openxmlformats.org/officeDocument/2006/relationships/image" Target="../media/image4.jpeg"/></Relationships>
</file>

<file path=ppt/slides/_rels/slide63.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2.xml"/><Relationship Id="rId7" Type="http://schemas.openxmlformats.org/officeDocument/2006/relationships/image" Target="../media/image91.jpeg"/><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image" Target="../media/image90.png"/><Relationship Id="rId5" Type="http://schemas.openxmlformats.org/officeDocument/2006/relationships/image" Target="../media/image75.png"/><Relationship Id="rId4" Type="http://schemas.openxmlformats.org/officeDocument/2006/relationships/notesSlide" Target="../notesSlides/notesSlide51.xml"/></Relationships>
</file>

<file path=ppt/slides/_rels/slide64.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microsoft.com/office/2007/relationships/hdphoto" Target="../media/hdphoto17.wdp"/></Relationships>
</file>

<file path=ppt/slides/_rels/slide6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microsoft.com/office/2007/relationships/hdphoto" Target="../media/hdphoto18.wdp"/><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microsoft.com/office/2007/relationships/hdphoto" Target="../media/hdphoto19.wdp"/><Relationship Id="rId4" Type="http://schemas.openxmlformats.org/officeDocument/2006/relationships/image" Target="../media/image101.jpeg"/></Relationships>
</file>

<file path=ppt/slides/_rels/slide73.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microsoft.com/office/2007/relationships/hdphoto" Target="../media/hdphoto20.wdp"/></Relationships>
</file>

<file path=ppt/slides/_rels/slide75.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9" cstate="print">
            <a:lum bright="70000" contrast="-70000"/>
            <a:extLst>
              <a:ext uri="{28A0092B-C50C-407E-A947-70E740481C1C}">
                <a14:useLocalDpi xmlns:a14="http://schemas.microsoft.com/office/drawing/2010/main" val="0"/>
              </a:ext>
            </a:extLst>
          </a:blip>
          <a:stretch>
            <a:fillRect/>
          </a:stretch>
        </p:blipFill>
        <p:spPr>
          <a:xfrm>
            <a:off x="0" y="-33058"/>
            <a:ext cx="9339689" cy="6858000"/>
          </a:xfrm>
          <a:prstGeom prst="rect">
            <a:avLst/>
          </a:prstGeom>
          <a:effectLst>
            <a:softEdge rad="635000"/>
          </a:effectLst>
        </p:spPr>
      </p:pic>
      <p:sp>
        <p:nvSpPr>
          <p:cNvPr id="3" name="Slide Number Placeholder 2"/>
          <p:cNvSpPr>
            <a:spLocks noGrp="1"/>
          </p:cNvSpPr>
          <p:nvPr>
            <p:ph type="sldNum" sz="quarter" idx="12"/>
          </p:nvPr>
        </p:nvSpPr>
        <p:spPr/>
        <p:txBody>
          <a:bodyPr/>
          <a:lstStyle/>
          <a:p>
            <a:fld id="{4403A72F-1100-4E64-BAB1-D85BD15939DA}" type="slidenum">
              <a:rPr lang="en-US" smtClean="0"/>
              <a:pPr/>
              <a:t>1</a:t>
            </a:fld>
            <a:endParaRPr lang="en-US"/>
          </a:p>
        </p:txBody>
      </p:sp>
      <p:pic>
        <p:nvPicPr>
          <p:cNvPr id="6" name="Picture 5" descr="1_1.png"/>
          <p:cNvPicPr>
            <a:picLocks noChangeAspect="1"/>
          </p:cNvPicPr>
          <p:nvPr/>
        </p:nvPicPr>
        <p:blipFill>
          <a:blip r:embed="rId10" cstate="print"/>
          <a:srcRect l="22762"/>
          <a:stretch>
            <a:fillRect/>
          </a:stretch>
        </p:blipFill>
        <p:spPr>
          <a:xfrm>
            <a:off x="3004462" y="952127"/>
            <a:ext cx="2928171" cy="1035508"/>
          </a:xfrm>
          <a:prstGeom prst="rect">
            <a:avLst/>
          </a:prstGeom>
        </p:spPr>
      </p:pic>
      <p:sp>
        <p:nvSpPr>
          <p:cNvPr id="8" name="Rectangle 7"/>
          <p:cNvSpPr/>
          <p:nvPr/>
        </p:nvSpPr>
        <p:spPr>
          <a:xfrm>
            <a:off x="827584" y="2451586"/>
            <a:ext cx="7488832" cy="4031873"/>
          </a:xfrm>
          <a:prstGeom prst="rect">
            <a:avLst/>
          </a:prstGeom>
        </p:spPr>
        <p:txBody>
          <a:bodyPr wrap="square">
            <a:spAutoFit/>
          </a:bodyPr>
          <a:lstStyle/>
          <a:p>
            <a:pPr lvl="0" algn="ctr" rtl="1">
              <a:lnSpc>
                <a:spcPct val="200000"/>
              </a:lnSpc>
            </a:pPr>
            <a:endParaRPr lang="fa-IR" sz="3200" dirty="0">
              <a:latin typeface="IranNastaliq" pitchFamily="18" charset="0"/>
              <a:cs typeface="IranNastaliq" pitchFamily="18" charset="0"/>
            </a:endParaRPr>
          </a:p>
          <a:p>
            <a:pPr lvl="0" algn="ctr" rtl="1">
              <a:lnSpc>
                <a:spcPct val="200000"/>
              </a:lnSpc>
            </a:pPr>
            <a:r>
              <a:rPr lang="fa-IR" sz="3200" dirty="0" smtClean="0">
                <a:latin typeface="IranNastaliq" pitchFamily="18" charset="0"/>
                <a:cs typeface="IranNastaliq" pitchFamily="18" charset="0"/>
              </a:rPr>
              <a:t>و فرزندانتان </a:t>
            </a:r>
            <a:r>
              <a:rPr lang="fa-IR" sz="3200" dirty="0">
                <a:latin typeface="IranNastaliq" pitchFamily="18" charset="0"/>
                <a:cs typeface="IranNastaliq" pitchFamily="18" charset="0"/>
              </a:rPr>
              <a:t>را از ترس </a:t>
            </a:r>
            <a:r>
              <a:rPr lang="fa-IR" sz="3200" dirty="0" smtClean="0">
                <a:latin typeface="IranNastaliq" pitchFamily="18" charset="0"/>
                <a:cs typeface="IranNastaliq" pitchFamily="18" charset="0"/>
              </a:rPr>
              <a:t>فقر نکشید </a:t>
            </a:r>
            <a:r>
              <a:rPr lang="fa-IR" sz="3200" dirty="0">
                <a:latin typeface="IranNastaliq" pitchFamily="18" charset="0"/>
                <a:cs typeface="IranNastaliq" pitchFamily="18" charset="0"/>
              </a:rPr>
              <a:t>ماییم که آن ها و شما را روزی می دهیم. </a:t>
            </a:r>
            <a:r>
              <a:rPr lang="fa-IR" sz="3200" dirty="0" smtClean="0">
                <a:latin typeface="IranNastaliq" pitchFamily="18" charset="0"/>
                <a:cs typeface="IranNastaliq" pitchFamily="18" charset="0"/>
              </a:rPr>
              <a:t>مسلما کشتن </a:t>
            </a:r>
            <a:r>
              <a:rPr lang="fa-IR" sz="3200" dirty="0">
                <a:latin typeface="IranNastaliq" pitchFamily="18" charset="0"/>
                <a:cs typeface="IranNastaliq" pitchFamily="18" charset="0"/>
              </a:rPr>
              <a:t>آن ها </a:t>
            </a:r>
            <a:r>
              <a:rPr lang="fa-IR" sz="3200" dirty="0" smtClean="0">
                <a:latin typeface="IranNastaliq" pitchFamily="18" charset="0"/>
                <a:cs typeface="IranNastaliq" pitchFamily="18" charset="0"/>
              </a:rPr>
              <a:t>گناه بزرگی است.{</a:t>
            </a:r>
            <a:r>
              <a:rPr lang="fa-IR" sz="3200" b="1" dirty="0" smtClean="0">
                <a:latin typeface="IranNastaliq" pitchFamily="18" charset="0"/>
                <a:cs typeface="B Nazanin" pitchFamily="2" charset="-78"/>
              </a:rPr>
              <a:t>31</a:t>
            </a:r>
            <a:r>
              <a:rPr lang="fa-IR" sz="3200" b="1" dirty="0" smtClean="0">
                <a:latin typeface="IranNastaliq" pitchFamily="18" charset="0"/>
              </a:rPr>
              <a:t> </a:t>
            </a:r>
            <a:r>
              <a:rPr lang="fa-IR" sz="3200" dirty="0" smtClean="0">
                <a:latin typeface="IranNastaliq" pitchFamily="18" charset="0"/>
                <a:cs typeface="IranNastaliq" pitchFamily="18" charset="0"/>
              </a:rPr>
              <a:t>اسرا}</a:t>
            </a:r>
            <a:endParaRPr lang="en-US" sz="3200" dirty="0">
              <a:latin typeface="IranNastaliq" pitchFamily="18" charset="0"/>
              <a:cs typeface="IranNastaliq" pitchFamily="18" charset="0"/>
            </a:endParaRPr>
          </a:p>
          <a:p>
            <a:pPr algn="ctr">
              <a:lnSpc>
                <a:spcPct val="200000"/>
              </a:lnSpc>
            </a:pPr>
            <a:endParaRPr lang="en-US" sz="3200" dirty="0">
              <a:latin typeface="IranNastaliq" pitchFamily="18" charset="0"/>
              <a:cs typeface="IranNastaliq" pitchFamily="18" charset="0"/>
            </a:endParaRPr>
          </a:p>
        </p:txBody>
      </p:sp>
      <p:pic>
        <p:nvPicPr>
          <p:cNvPr id="5" name="asra31-farsi.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tretch>
            <a:fillRect/>
          </a:stretch>
        </p:blipFill>
        <p:spPr>
          <a:xfrm>
            <a:off x="611560" y="6525344"/>
            <a:ext cx="333456" cy="333456"/>
          </a:xfrm>
          <a:prstGeom prst="rect">
            <a:avLst/>
          </a:prstGeom>
        </p:spPr>
      </p:pic>
      <p:pic>
        <p:nvPicPr>
          <p:cNvPr id="10" name="Picture 3" descr="C:\Users\Dell\Desktop\Jamiat\ولا تقتلو.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07504" y="1916832"/>
            <a:ext cx="8839200" cy="1619250"/>
          </a:xfrm>
          <a:prstGeom prst="rect">
            <a:avLst/>
          </a:prstGeom>
          <a:noFill/>
          <a:ln>
            <a:noFill/>
          </a:ln>
          <a:effectLst>
            <a:softEdge rad="317500"/>
          </a:effectLst>
          <a:extLst>
            <a:ext uri="{909E8E84-426E-40DD-AFC4-6F175D3DCCD1}">
              <a14:hiddenFill xmlns:a14="http://schemas.microsoft.com/office/drawing/2010/main">
                <a:solidFill>
                  <a:srgbClr val="FFFFFF"/>
                </a:solidFill>
              </a14:hiddenFill>
            </a:ext>
          </a:extLst>
        </p:spPr>
      </p:pic>
      <p:pic>
        <p:nvPicPr>
          <p:cNvPr id="7" name="besmellah.mp3">
            <a:hlinkClick r:id="" action="ppaction://media"/>
          </p:cNvPr>
          <p:cNvPicPr>
            <a:picLocks noGrp="1" noChangeAspect="1"/>
          </p:cNvPicPr>
          <p:nvPr>
            <p:ph idx="1"/>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tretch>
            <a:fillRect/>
          </a:stretch>
        </p:blipFill>
        <p:spPr>
          <a:xfrm>
            <a:off x="323528" y="6525344"/>
            <a:ext cx="306548" cy="306548"/>
          </a:xfrm>
        </p:spPr>
      </p:pic>
      <p:pic>
        <p:nvPicPr>
          <p:cNvPr id="9" name="asra31.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tretch>
            <a:fillRect/>
          </a:stretch>
        </p:blipFill>
        <p:spPr>
          <a:xfrm>
            <a:off x="25543" y="6525344"/>
            <a:ext cx="297985" cy="297985"/>
          </a:xfrm>
          <a:prstGeom prst="rect">
            <a:avLst/>
          </a:prstGeom>
        </p:spPr>
      </p:pic>
    </p:spTree>
    <p:extLst>
      <p:ext uri="{BB962C8B-B14F-4D97-AF65-F5344CB8AC3E}">
        <p14:creationId xmlns:p14="http://schemas.microsoft.com/office/powerpoint/2010/main" val="18367928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5540" fill="hold"/>
                                        <p:tgtEl>
                                          <p:spTgt spid="7"/>
                                        </p:tgtEl>
                                      </p:cBhvr>
                                    </p:cmd>
                                  </p:childTnLst>
                                </p:cTn>
                              </p:par>
                            </p:childTnLst>
                          </p:cTn>
                        </p:par>
                        <p:par>
                          <p:cTn id="9" fill="hold">
                            <p:stCondLst>
                              <p:cond delay="5540"/>
                            </p:stCondLst>
                            <p:childTnLst>
                              <p:par>
                                <p:cTn id="10" presetID="10"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 presetClass="mediacall" presetSubtype="0" fill="hold" nodeType="withEffect">
                                  <p:stCondLst>
                                    <p:cond delay="0"/>
                                  </p:stCondLst>
                                  <p:childTnLst>
                                    <p:cmd type="call" cmd="playFrom(0.0)">
                                      <p:cBhvr>
                                        <p:cTn id="14" dur="15894" fill="hold"/>
                                        <p:tgtEl>
                                          <p:spTgt spid="9"/>
                                        </p:tgtEl>
                                      </p:cBhvr>
                                    </p:cmd>
                                  </p:childTnLst>
                                </p:cTn>
                              </p:par>
                            </p:childTnLst>
                          </p:cTn>
                        </p:par>
                        <p:par>
                          <p:cTn id="15" fill="hold">
                            <p:stCondLst>
                              <p:cond delay="21434"/>
                            </p:stCondLst>
                            <p:childTnLst>
                              <p:par>
                                <p:cTn id="16" presetID="1"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childTnLst>
                                </p:cTn>
                              </p:par>
                              <p:par>
                                <p:cTn id="18" presetID="1" presetClass="mediacall" presetSubtype="0" fill="hold" nodeType="withEffect">
                                  <p:stCondLst>
                                    <p:cond delay="0"/>
                                  </p:stCondLst>
                                  <p:childTnLst>
                                    <p:cmd type="call" cmd="playFrom(0.0)">
                                      <p:cBhvr>
                                        <p:cTn id="19" dur="1740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5"/>
                </p:tgtEl>
              </p:cMediaNode>
            </p:audio>
            <p:audio>
              <p:cMediaNode vol="80000">
                <p:cTn id="21" fill="hold" display="0">
                  <p:stCondLst>
                    <p:cond delay="indefinite"/>
                  </p:stCondLst>
                  <p:endCondLst>
                    <p:cond evt="onStopAudio" delay="0">
                      <p:tgtEl>
                        <p:sldTgt/>
                      </p:tgtEl>
                    </p:cond>
                  </p:endCondLst>
                </p:cTn>
                <p:tgtEl>
                  <p:spTgt spid="7"/>
                </p:tgtEl>
              </p:cMediaNode>
            </p:audio>
            <p:audio>
              <p:cMediaNode vol="80000">
                <p:cTn id="22" fill="hold" display="0">
                  <p:stCondLst>
                    <p:cond delay="indefinite"/>
                  </p:stCondLst>
                  <p:endCondLst>
                    <p:cond evt="onStopAudio" delay="0">
                      <p:tgtEl>
                        <p:sldTgt/>
                      </p:tgtEl>
                    </p:cond>
                  </p:endCondLst>
                </p:cTn>
                <p:tgtEl>
                  <p:spTgt spid="9"/>
                </p:tgtEl>
              </p:cMediaNode>
            </p:audio>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67544" y="260648"/>
            <a:ext cx="8229600" cy="1143000"/>
          </a:xfrm>
        </p:spPr>
        <p:txBody>
          <a:bodyPr>
            <a:normAutofit/>
          </a:bodyPr>
          <a:lstStyle/>
          <a:p>
            <a:pPr rtl="1"/>
            <a:r>
              <a:rPr lang="fa-IR" sz="4000" dirty="0" smtClean="0"/>
              <a:t>سياست‌هاي</a:t>
            </a:r>
            <a:r>
              <a:rPr lang="en-US" sz="4000" dirty="0" smtClean="0"/>
              <a:t> </a:t>
            </a:r>
            <a:r>
              <a:rPr lang="fa-IR" sz="4000" dirty="0" smtClean="0"/>
              <a:t>جمعيتي </a:t>
            </a:r>
            <a:r>
              <a:rPr lang="fa-IR" sz="4000" b="1" dirty="0" smtClean="0"/>
              <a:t>در ایران</a:t>
            </a:r>
            <a:r>
              <a:rPr lang="fa-IR" sz="2200" b="1" dirty="0" smtClean="0"/>
              <a:t>(ادامه)</a:t>
            </a:r>
            <a:endParaRPr lang="en-US" sz="2200" dirty="0"/>
          </a:p>
        </p:txBody>
      </p:sp>
      <p:sp>
        <p:nvSpPr>
          <p:cNvPr id="3" name="Content Placeholder 2"/>
          <p:cNvSpPr>
            <a:spLocks noGrp="1"/>
          </p:cNvSpPr>
          <p:nvPr>
            <p:ph idx="1"/>
          </p:nvPr>
        </p:nvSpPr>
        <p:spPr/>
        <p:txBody>
          <a:bodyPr>
            <a:noAutofit/>
          </a:bodyPr>
          <a:lstStyle/>
          <a:p>
            <a:pPr algn="r" rtl="1">
              <a:buNone/>
            </a:pPr>
            <a:r>
              <a:rPr lang="fa-IR" sz="2200" dirty="0"/>
              <a:t> </a:t>
            </a:r>
            <a:r>
              <a:rPr lang="ar-SA" sz="2000" b="1" u="sng" dirty="0" smtClean="0"/>
              <a:t>سال </a:t>
            </a:r>
            <a:r>
              <a:rPr lang="ar-SA" sz="2000" b="1" u="sng" dirty="0"/>
              <a:t>1382</a:t>
            </a:r>
            <a:endParaRPr lang="fa-IR" sz="2000" b="1" u="sng" dirty="0"/>
          </a:p>
          <a:p>
            <a:pPr algn="r" rtl="1">
              <a:buNone/>
            </a:pPr>
            <a:r>
              <a:rPr lang="en-US" sz="2000" dirty="0"/>
              <a:t>    </a:t>
            </a:r>
            <a:r>
              <a:rPr lang="ar-SA" sz="2000" dirty="0"/>
              <a:t>کارگاه آموزشي «تحليل موضوعات جنسي، بهداشت باروري و </a:t>
            </a:r>
            <a:endParaRPr lang="en-US" sz="2000" dirty="0" smtClean="0"/>
          </a:p>
          <a:p>
            <a:pPr algn="r" rtl="1">
              <a:buNone/>
            </a:pPr>
            <a:r>
              <a:rPr lang="en-US" sz="2000" dirty="0"/>
              <a:t> </a:t>
            </a:r>
            <a:r>
              <a:rPr lang="en-US" sz="2000" dirty="0" smtClean="0"/>
              <a:t>   </a:t>
            </a:r>
            <a:r>
              <a:rPr lang="ar-SA" sz="2000" dirty="0" smtClean="0"/>
              <a:t>توانمندسازي </a:t>
            </a:r>
            <a:r>
              <a:rPr lang="ar-SA" sz="2000" dirty="0"/>
              <a:t>زنان» (در هتل ديزين)</a:t>
            </a:r>
          </a:p>
          <a:p>
            <a:pPr algn="r" rtl="1">
              <a:buNone/>
            </a:pPr>
            <a:r>
              <a:rPr lang="fa-IR" sz="2000" dirty="0" smtClean="0"/>
              <a:t>	به </a:t>
            </a:r>
            <a:r>
              <a:rPr lang="fa-IR" sz="2000" dirty="0"/>
              <a:t>عنوان پروژه </a:t>
            </a:r>
            <a:r>
              <a:rPr lang="ar-SA" sz="2000" dirty="0"/>
              <a:t>مشترک مرکز امور مشارکت زنان و صندوق جمعيت ملل متحد با هماهنگي دفتر امور آموزش و پرورش سازمان مديريت </a:t>
            </a:r>
            <a:r>
              <a:rPr lang="ar-SA" sz="2000" dirty="0" smtClean="0"/>
              <a:t>برنامه</a:t>
            </a:r>
            <a:r>
              <a:rPr lang="fa-IR" sz="2000" dirty="0" smtClean="0"/>
              <a:t>‌</a:t>
            </a:r>
            <a:r>
              <a:rPr lang="ar-SA" sz="2000" dirty="0" smtClean="0"/>
              <a:t>ريزي</a:t>
            </a:r>
            <a:endParaRPr lang="fa-IR" sz="2000" dirty="0" smtClean="0"/>
          </a:p>
          <a:p>
            <a:pPr algn="r" rtl="1">
              <a:buNone/>
            </a:pPr>
            <a:r>
              <a:rPr lang="fa-IR" sz="2000" dirty="0" smtClean="0"/>
              <a:t> </a:t>
            </a:r>
          </a:p>
          <a:p>
            <a:pPr algn="r" rtl="1">
              <a:buNone/>
            </a:pPr>
            <a:r>
              <a:rPr lang="fa-IR" sz="2000" b="1" dirty="0" smtClean="0"/>
              <a:t>  </a:t>
            </a:r>
            <a:r>
              <a:rPr lang="fa-IR" sz="2000" b="1" u="sng" dirty="0" smtClean="0"/>
              <a:t>سال 1386</a:t>
            </a:r>
          </a:p>
          <a:p>
            <a:pPr algn="r" rtl="1">
              <a:buNone/>
            </a:pPr>
            <a:r>
              <a:rPr lang="fa-IR" sz="2000" dirty="0" smtClean="0"/>
              <a:t>	مصوبه شوراي عالي </a:t>
            </a:r>
            <a:r>
              <a:rPr lang="fa-IR" sz="2000" dirty="0"/>
              <a:t>انقلاب </a:t>
            </a:r>
            <a:r>
              <a:rPr lang="fa-IR" sz="2000" dirty="0" smtClean="0"/>
              <a:t>فرهنگي مبنی بر </a:t>
            </a:r>
            <a:r>
              <a:rPr lang="fa-IR" sz="2000" dirty="0"/>
              <a:t>اجباري شدن درس «دانش خانواده» با هدف توجه بيشتر به جنبه‌هاي اخلاقي، اجتماعي و حقوقي «دانش خانواده» </a:t>
            </a:r>
            <a:endParaRPr lang="fa-IR" sz="2000" dirty="0" smtClean="0"/>
          </a:p>
          <a:p>
            <a:pPr algn="r" rtl="1">
              <a:buNone/>
            </a:pPr>
            <a:r>
              <a:rPr lang="fa-IR" sz="100" dirty="0" smtClean="0">
                <a:hlinkClick r:id="rId3" action="ppaction://hlinksldjump"/>
              </a:rPr>
              <a:t> </a:t>
            </a:r>
            <a:r>
              <a:rPr lang="fa-IR" sz="2200" dirty="0" smtClean="0">
                <a:hlinkClick r:id="rId3" action="ppaction://hlinksldjump"/>
              </a:rPr>
              <a:t> </a:t>
            </a:r>
          </a:p>
          <a:p>
            <a:pPr algn="r" rtl="1">
              <a:buNone/>
            </a:pPr>
            <a:r>
              <a:rPr lang="fa-IR" sz="2200" dirty="0" smtClean="0"/>
              <a:t>	</a:t>
            </a:r>
            <a:r>
              <a:rPr lang="en-US" sz="2200" dirty="0" smtClean="0"/>
              <a:t>     </a:t>
            </a:r>
            <a:r>
              <a:rPr lang="fa-IR" sz="2200" dirty="0" smtClean="0">
                <a:hlinkClick r:id="rId3" action="ppaction://hlinksldjump"/>
              </a:rPr>
              <a:t>میزان بودجه برای برنامه</a:t>
            </a:r>
            <a:r>
              <a:rPr lang="en-US" sz="2200" dirty="0" smtClean="0">
                <a:hlinkClick r:id="rId3" action="ppaction://hlinksldjump"/>
              </a:rPr>
              <a:t> </a:t>
            </a:r>
            <a:r>
              <a:rPr lang="fa-IR" sz="2200" dirty="0" smtClean="0">
                <a:hlinkClick r:id="rId3" action="ppaction://hlinksldjump"/>
              </a:rPr>
              <a:t>تنظیم خانواده از سال 1370 تا 1391</a:t>
            </a:r>
            <a:endParaRPr lang="en-US" sz="2200"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10</a:t>
            </a:fld>
            <a:endParaRPr lang="en-US"/>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544" y="1340768"/>
            <a:ext cx="1704975" cy="1843087"/>
          </a:xfrm>
          <a:prstGeom prst="rect">
            <a:avLst/>
          </a:prstGeom>
          <a:effectLst>
            <a:softEdge rad="127000"/>
          </a:effectLst>
        </p:spPr>
      </p:pic>
      <p:pic>
        <p:nvPicPr>
          <p:cNvPr id="6" name="Picture 4" descr="C:\Users\Sheida\Downloads\hand-cursors.jpg"/>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80374" y1="41135" x2="80374" y2="41135"/>
                        <a14:foregroundMark x1="93458" y1="80142" x2="93458" y2="80142"/>
                        <a14:foregroundMark x1="85047" y1="95035" x2="85047" y2="95035"/>
                        <a14:foregroundMark x1="25234" y1="80851" x2="25234" y2="80851"/>
                        <a14:foregroundMark x1="23364" y1="73050" x2="23364" y2="73050"/>
                        <a14:foregroundMark x1="17757" y1="65248" x2="17757" y2="65248"/>
                        <a14:foregroundMark x1="19626" y1="43262" x2="19626" y2="43262"/>
                        <a14:foregroundMark x1="19626" y1="44681" x2="19626" y2="44681"/>
                        <a14:foregroundMark x1="19626" y1="47518" x2="19626" y2="47518"/>
                        <a14:foregroundMark x1="12150" y1="60993" x2="12150" y2="60993"/>
                        <a14:foregroundMark x1="13084" y1="60284" x2="13084" y2="60284"/>
                        <a14:foregroundMark x1="14019" y1="59574" x2="14019" y2="59574"/>
                        <a14:foregroundMark x1="8411" y1="56028" x2="8411" y2="56028"/>
                        <a14:foregroundMark x1="95327" y1="73050" x2="95327" y2="73050"/>
                      </a14:backgroundRemoval>
                    </a14:imgEffect>
                  </a14:imgLayer>
                </a14:imgProps>
              </a:ext>
              <a:ext uri="{28A0092B-C50C-407E-A947-70E740481C1C}">
                <a14:useLocalDpi xmlns:a14="http://schemas.microsoft.com/office/drawing/2010/main" val="0"/>
              </a:ext>
            </a:extLst>
          </a:blip>
          <a:srcRect/>
          <a:stretch>
            <a:fillRect/>
          </a:stretch>
        </p:blipFill>
        <p:spPr bwMode="auto">
          <a:xfrm>
            <a:off x="8100392" y="5517232"/>
            <a:ext cx="304905" cy="398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3501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6" dur="500"/>
                                        <p:tgtEl>
                                          <p:spTgt spid="3">
                                            <p:txEl>
                                              <p:pRg st="3" end="3"/>
                                            </p:txEl>
                                          </p:spTgt>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4" dur="500"/>
                                        <p:tgtEl>
                                          <p:spTgt spid="3">
                                            <p:txEl>
                                              <p:pRg st="5" end="5"/>
                                            </p:txEl>
                                          </p:spTgt>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7" dur="500"/>
                                        <p:tgtEl>
                                          <p:spTgt spid="3">
                                            <p:txEl>
                                              <p:pRg st="6" end="6"/>
                                            </p:txEl>
                                          </p:spTgt>
                                        </p:tgtEl>
                                      </p:cBhvr>
                                    </p:animEffect>
                                  </p:childTnLst>
                                </p:cTn>
                              </p:par>
                            </p:childTnLst>
                          </p:cTn>
                        </p:par>
                        <p:par>
                          <p:cTn id="28" fill="hold">
                            <p:stCondLst>
                              <p:cond delay="500"/>
                            </p:stCondLst>
                            <p:childTnLst>
                              <p:par>
                                <p:cTn id="29" presetID="14" presetClass="entr" presetSubtype="10" fill="hold" grpId="0" nodeType="after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randombar(horizontal)">
                                      <p:cBhvr>
                                        <p:cTn id="31" dur="500"/>
                                        <p:tgtEl>
                                          <p:spTgt spid="3">
                                            <p:txEl>
                                              <p:pRg st="8" end="8"/>
                                            </p:txEl>
                                          </p:spTgt>
                                        </p:tgtEl>
                                      </p:cBhvr>
                                    </p:animEffect>
                                  </p:childTnLst>
                                </p:cTn>
                              </p:par>
                              <p:par>
                                <p:cTn id="32" presetID="1"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764704"/>
            <a:ext cx="8305800" cy="1100012"/>
          </a:xfrm>
        </p:spPr>
        <p:txBody>
          <a:bodyPr>
            <a:noAutofit/>
          </a:bodyPr>
          <a:lstStyle/>
          <a:p>
            <a:pPr algn="ctr" rtl="1"/>
            <a:r>
              <a:rPr lang="fa-IR" sz="4000" dirty="0" smtClean="0">
                <a:cs typeface="B Titr" pitchFamily="2" charset="-78"/>
              </a:rPr>
              <a:t>میزان بودجه</a:t>
            </a:r>
            <a:r>
              <a:rPr lang="fa-IR" sz="4000" dirty="0">
                <a:cs typeface="B Titr" pitchFamily="2" charset="-78"/>
              </a:rPr>
              <a:t> </a:t>
            </a:r>
            <a:r>
              <a:rPr lang="fa-IR" sz="4000" dirty="0" smtClean="0">
                <a:cs typeface="B Titr" pitchFamily="2" charset="-78"/>
              </a:rPr>
              <a:t>برای برنامه </a:t>
            </a:r>
            <a:br>
              <a:rPr lang="fa-IR" sz="4000" dirty="0" smtClean="0">
                <a:cs typeface="B Titr" pitchFamily="2" charset="-78"/>
              </a:rPr>
            </a:br>
            <a:r>
              <a:rPr lang="fa-IR" sz="4000" dirty="0" smtClean="0">
                <a:cs typeface="B Titr" pitchFamily="2" charset="-78"/>
              </a:rPr>
              <a:t>تنظیم خانواده از سال 1370 تا 1391</a:t>
            </a:r>
            <a:endParaRPr lang="en-US" sz="4000" dirty="0">
              <a:cs typeface="B Titr" pitchFamily="2" charset="-78"/>
            </a:endParaRPr>
          </a:p>
        </p:txBody>
      </p:sp>
      <p:sp>
        <p:nvSpPr>
          <p:cNvPr id="3" name="Slide Number Placeholder 2"/>
          <p:cNvSpPr>
            <a:spLocks noGrp="1"/>
          </p:cNvSpPr>
          <p:nvPr>
            <p:ph type="sldNum" sz="quarter" idx="12"/>
          </p:nvPr>
        </p:nvSpPr>
        <p:spPr>
          <a:xfrm>
            <a:off x="7924800" y="6448251"/>
            <a:ext cx="762000" cy="365125"/>
          </a:xfrm>
        </p:spPr>
        <p:txBody>
          <a:bodyPr/>
          <a:lstStyle/>
          <a:p>
            <a:fld id="{4403A72F-1100-4E64-BAB1-D85BD15939DA}" type="slidenum">
              <a:rPr lang="en-US" smtClean="0"/>
              <a:pPr/>
              <a:t>11</a:t>
            </a:fld>
            <a:endParaRPr lang="en-US"/>
          </a:p>
        </p:txBody>
      </p:sp>
      <p:graphicFrame>
        <p:nvGraphicFramePr>
          <p:cNvPr id="4" name="Table 3"/>
          <p:cNvGraphicFramePr>
            <a:graphicFrameLocks noGrp="1"/>
          </p:cNvGraphicFramePr>
          <p:nvPr>
            <p:extLst>
              <p:ext uri="{D42A27DB-BD31-4B8C-83A1-F6EECF244321}">
                <p14:modId xmlns:p14="http://schemas.microsoft.com/office/powerpoint/2010/main" val="3937254947"/>
              </p:ext>
            </p:extLst>
          </p:nvPr>
        </p:nvGraphicFramePr>
        <p:xfrm>
          <a:off x="4860032" y="2276872"/>
          <a:ext cx="3696072" cy="4023360"/>
        </p:xfrm>
        <a:graphic>
          <a:graphicData uri="http://schemas.openxmlformats.org/drawingml/2006/table">
            <a:tbl>
              <a:tblPr firstRow="1" bandRow="1">
                <a:tableStyleId>{284E427A-3D55-4303-BF80-6455036E1DE7}</a:tableStyleId>
              </a:tblPr>
              <a:tblGrid>
                <a:gridCol w="1848036"/>
                <a:gridCol w="1848036"/>
              </a:tblGrid>
              <a:tr h="212893">
                <a:tc>
                  <a:txBody>
                    <a:bodyPr/>
                    <a:lstStyle/>
                    <a:p>
                      <a:pPr algn="ctr"/>
                      <a:r>
                        <a:rPr lang="fa-IR" sz="1600" dirty="0" smtClean="0"/>
                        <a:t>میزان بودجه</a:t>
                      </a:r>
                      <a:r>
                        <a:rPr lang="fa-IR" sz="1600" baseline="0" dirty="0" smtClean="0"/>
                        <a:t> به ریال</a:t>
                      </a:r>
                      <a:endParaRPr lang="en-US" sz="1600" b="1" dirty="0"/>
                    </a:p>
                  </a:txBody>
                  <a:tcPr/>
                </a:tc>
                <a:tc>
                  <a:txBody>
                    <a:bodyPr/>
                    <a:lstStyle/>
                    <a:p>
                      <a:pPr algn="ctr"/>
                      <a:r>
                        <a:rPr lang="fa-IR" sz="1600" dirty="0" smtClean="0"/>
                        <a:t>سال</a:t>
                      </a:r>
                      <a:endParaRPr lang="en-US" sz="1600" b="1" dirty="0"/>
                    </a:p>
                  </a:txBody>
                  <a:tcPr/>
                </a:tc>
              </a:tr>
              <a:tr h="212893">
                <a:tc>
                  <a:txBody>
                    <a:bodyPr/>
                    <a:lstStyle/>
                    <a:p>
                      <a:pPr algn="ctr"/>
                      <a:r>
                        <a:rPr lang="fa-IR" sz="1600" dirty="0" smtClean="0"/>
                        <a:t>2.000.000.000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1370</a:t>
                      </a:r>
                      <a:endParaRPr lang="en-US" sz="1600" b="1" dirty="0"/>
                    </a:p>
                  </a:txBody>
                  <a:tcPr/>
                </a:tc>
              </a:tr>
              <a:tr h="212893">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600" dirty="0" smtClean="0"/>
                        <a:t>13.000.000.000</a:t>
                      </a:r>
                      <a:endParaRPr lang="en-US" sz="1600" b="1" dirty="0" smtClean="0"/>
                    </a:p>
                  </a:txBody>
                  <a:tcPr/>
                </a:tc>
                <a:tc>
                  <a:txBody>
                    <a:bodyPr/>
                    <a:lstStyle/>
                    <a:p>
                      <a:pPr algn="ctr" rtl="1"/>
                      <a:r>
                        <a:rPr lang="fa-IR" sz="1600" dirty="0" smtClean="0"/>
                        <a:t>قانون</a:t>
                      </a:r>
                      <a:r>
                        <a:rPr lang="fa-IR" sz="1600" baseline="0" dirty="0" smtClean="0"/>
                        <a:t> سال </a:t>
                      </a:r>
                      <a:r>
                        <a:rPr lang="fa-IR" sz="1600" dirty="0" smtClean="0"/>
                        <a:t>1371</a:t>
                      </a:r>
                      <a:endParaRPr lang="en-US" sz="1600" b="1" dirty="0"/>
                    </a:p>
                  </a:txBody>
                  <a:tcPr/>
                </a:tc>
              </a:tr>
              <a:tr h="212893">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600" dirty="0" smtClean="0"/>
                        <a:t>20.000.000.000</a:t>
                      </a:r>
                      <a:endParaRPr lang="en-US" sz="1600" b="1" dirty="0" smtClean="0"/>
                    </a:p>
                  </a:txBody>
                  <a:tcPr/>
                </a:tc>
                <a:tc>
                  <a:txBody>
                    <a:bodyPr/>
                    <a:lstStyle/>
                    <a:p>
                      <a:pPr algn="ctr"/>
                      <a:r>
                        <a:rPr lang="fa-IR" sz="1600" dirty="0" smtClean="0"/>
                        <a:t>قانون</a:t>
                      </a:r>
                      <a:r>
                        <a:rPr lang="fa-IR" sz="1600" baseline="0" dirty="0" smtClean="0"/>
                        <a:t> سال </a:t>
                      </a:r>
                      <a:r>
                        <a:rPr lang="fa-IR" sz="1600" dirty="0" smtClean="0"/>
                        <a:t>1372</a:t>
                      </a:r>
                      <a:endParaRPr lang="en-US" sz="1600" b="1" dirty="0"/>
                    </a:p>
                  </a:txBody>
                  <a:tcPr/>
                </a:tc>
              </a:tr>
              <a:tr h="212893">
                <a:tc>
                  <a:txBody>
                    <a:bodyPr/>
                    <a:lstStyle/>
                    <a:p>
                      <a:pPr algn="ctr"/>
                      <a:r>
                        <a:rPr lang="fa-IR" sz="1600" dirty="0" smtClean="0"/>
                        <a:t>20.460.000.000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1373</a:t>
                      </a:r>
                      <a:endParaRPr lang="en-US" sz="1600" b="1" dirty="0"/>
                    </a:p>
                  </a:txBody>
                  <a:tcPr/>
                </a:tc>
              </a:tr>
              <a:tr h="212893">
                <a:tc>
                  <a:txBody>
                    <a:bodyPr/>
                    <a:lstStyle/>
                    <a:p>
                      <a:pPr algn="ctr"/>
                      <a:r>
                        <a:rPr lang="fa-IR" sz="1600" dirty="0" smtClean="0"/>
                        <a:t>26.991.728.000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1374</a:t>
                      </a:r>
                      <a:endParaRPr lang="en-US" sz="1600" b="1" dirty="0"/>
                    </a:p>
                  </a:txBody>
                  <a:tcPr/>
                </a:tc>
              </a:tr>
              <a:tr h="212893">
                <a:tc>
                  <a:txBody>
                    <a:bodyPr/>
                    <a:lstStyle/>
                    <a:p>
                      <a:pPr algn="ctr"/>
                      <a:r>
                        <a:rPr lang="fa-IR" sz="1600" dirty="0" smtClean="0"/>
                        <a:t>32.070.000.000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1375</a:t>
                      </a:r>
                      <a:endParaRPr lang="en-US" sz="1600" b="1" dirty="0"/>
                    </a:p>
                  </a:txBody>
                  <a:tcPr/>
                </a:tc>
              </a:tr>
              <a:tr h="212893">
                <a:tc>
                  <a:txBody>
                    <a:bodyPr/>
                    <a:lstStyle/>
                    <a:p>
                      <a:pPr algn="ctr"/>
                      <a:r>
                        <a:rPr lang="fa-IR" sz="1600" dirty="0" smtClean="0"/>
                        <a:t>39.000.000.000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1376</a:t>
                      </a:r>
                      <a:endParaRPr lang="en-US" sz="1600" b="1" dirty="0"/>
                    </a:p>
                  </a:txBody>
                  <a:tcPr/>
                </a:tc>
              </a:tr>
              <a:tr h="212893">
                <a:tc>
                  <a:txBody>
                    <a:bodyPr/>
                    <a:lstStyle/>
                    <a:p>
                      <a:pPr algn="ctr"/>
                      <a:r>
                        <a:rPr lang="fa-IR" sz="1600" dirty="0" smtClean="0"/>
                        <a:t>50.000.000.000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1377</a:t>
                      </a:r>
                      <a:endParaRPr lang="en-US" sz="1600" b="1" dirty="0"/>
                    </a:p>
                  </a:txBody>
                  <a:tcPr/>
                </a:tc>
              </a:tr>
              <a:tr h="212893">
                <a:tc>
                  <a:txBody>
                    <a:bodyPr/>
                    <a:lstStyle/>
                    <a:p>
                      <a:pPr algn="ctr"/>
                      <a:r>
                        <a:rPr lang="fa-IR" sz="1600" dirty="0" smtClean="0"/>
                        <a:t>50.000.000.000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1378</a:t>
                      </a:r>
                      <a:endParaRPr lang="en-US" sz="1600" b="1" dirty="0"/>
                    </a:p>
                  </a:txBody>
                  <a:tcPr/>
                </a:tc>
              </a:tr>
              <a:tr h="212893">
                <a:tc>
                  <a:txBody>
                    <a:bodyPr/>
                    <a:lstStyle/>
                    <a:p>
                      <a:pPr algn="ctr"/>
                      <a:r>
                        <a:rPr lang="fa-IR" sz="1600" dirty="0" smtClean="0"/>
                        <a:t>63.180.000.000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1379</a:t>
                      </a:r>
                      <a:endParaRPr lang="en-US" sz="1600" b="1" dirty="0"/>
                    </a:p>
                  </a:txBody>
                  <a:tcPr/>
                </a:tc>
              </a:tr>
              <a:tr h="212893">
                <a:tc>
                  <a:txBody>
                    <a:bodyPr/>
                    <a:lstStyle/>
                    <a:p>
                      <a:pPr algn="ctr"/>
                      <a:r>
                        <a:rPr lang="fa-IR" sz="1600" dirty="0" smtClean="0"/>
                        <a:t>64.500.000.000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1380</a:t>
                      </a:r>
                      <a:endParaRPr lang="en-US" sz="1600" b="1" dirty="0"/>
                    </a:p>
                  </a:txBody>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450456788"/>
              </p:ext>
            </p:extLst>
          </p:nvPr>
        </p:nvGraphicFramePr>
        <p:xfrm>
          <a:off x="515888" y="2276872"/>
          <a:ext cx="3696072" cy="4023360"/>
        </p:xfrm>
        <a:graphic>
          <a:graphicData uri="http://schemas.openxmlformats.org/drawingml/2006/table">
            <a:tbl>
              <a:tblPr firstRow="1" bandRow="1">
                <a:tableStyleId>{284E427A-3D55-4303-BF80-6455036E1DE7}</a:tableStyleId>
              </a:tblPr>
              <a:tblGrid>
                <a:gridCol w="1848036"/>
                <a:gridCol w="1848036"/>
              </a:tblGrid>
              <a:tr h="212893">
                <a:tc>
                  <a:txBody>
                    <a:bodyPr/>
                    <a:lstStyle/>
                    <a:p>
                      <a:pPr algn="ctr"/>
                      <a:r>
                        <a:rPr lang="fa-IR" sz="1600" dirty="0" smtClean="0"/>
                        <a:t>میزان بودجه</a:t>
                      </a:r>
                      <a:r>
                        <a:rPr lang="fa-IR" sz="1600" baseline="0" dirty="0" smtClean="0"/>
                        <a:t> به ریال</a:t>
                      </a:r>
                      <a:endParaRPr lang="en-US" sz="1600" b="1" dirty="0"/>
                    </a:p>
                  </a:txBody>
                  <a:tcPr/>
                </a:tc>
                <a:tc>
                  <a:txBody>
                    <a:bodyPr/>
                    <a:lstStyle/>
                    <a:p>
                      <a:pPr algn="ctr"/>
                      <a:r>
                        <a:rPr lang="fa-IR" sz="1600" dirty="0" smtClean="0"/>
                        <a:t>سال</a:t>
                      </a:r>
                      <a:endParaRPr lang="en-US" sz="1600" b="1" dirty="0"/>
                    </a:p>
                  </a:txBody>
                  <a:tcPr/>
                </a:tc>
              </a:tr>
              <a:tr h="212893">
                <a:tc>
                  <a:txBody>
                    <a:bodyPr/>
                    <a:lstStyle/>
                    <a:p>
                      <a:pPr algn="ctr"/>
                      <a:r>
                        <a:rPr lang="fa-IR" sz="1600" dirty="0" smtClean="0"/>
                        <a:t>100.000.000.000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1381</a:t>
                      </a:r>
                      <a:endParaRPr lang="en-US" sz="1600" b="1" dirty="0"/>
                    </a:p>
                  </a:txBody>
                  <a:tcPr/>
                </a:tc>
              </a:tr>
              <a:tr h="212893">
                <a:tc>
                  <a:txBody>
                    <a:bodyPr/>
                    <a:lstStyle/>
                    <a:p>
                      <a:pPr algn="ctr"/>
                      <a:r>
                        <a:rPr lang="fa-IR" sz="1600" dirty="0" smtClean="0"/>
                        <a:t>89.635.000.000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1382</a:t>
                      </a:r>
                      <a:endParaRPr lang="en-US" sz="1600" b="1" dirty="0"/>
                    </a:p>
                  </a:txBody>
                  <a:tcPr/>
                </a:tc>
              </a:tr>
              <a:tr h="212893">
                <a:tc>
                  <a:txBody>
                    <a:bodyPr/>
                    <a:lstStyle/>
                    <a:p>
                      <a:pPr algn="ctr"/>
                      <a:r>
                        <a:rPr lang="fa-IR" sz="1600" dirty="0" smtClean="0"/>
                        <a:t>100.000.000.000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1383</a:t>
                      </a:r>
                      <a:endParaRPr lang="en-US" sz="1600" b="1" dirty="0"/>
                    </a:p>
                  </a:txBody>
                  <a:tcPr/>
                </a:tc>
              </a:tr>
              <a:tr h="212893">
                <a:tc>
                  <a:txBody>
                    <a:bodyPr/>
                    <a:lstStyle/>
                    <a:p>
                      <a:pPr algn="ctr"/>
                      <a:r>
                        <a:rPr lang="fa-IR" sz="1600" dirty="0" smtClean="0"/>
                        <a:t>100.000.000.000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1384</a:t>
                      </a:r>
                      <a:endParaRPr lang="en-US" sz="1600" b="1" dirty="0"/>
                    </a:p>
                  </a:txBody>
                  <a:tcPr/>
                </a:tc>
              </a:tr>
              <a:tr h="212893">
                <a:tc>
                  <a:txBody>
                    <a:bodyPr/>
                    <a:lstStyle/>
                    <a:p>
                      <a:pPr algn="ctr"/>
                      <a:r>
                        <a:rPr lang="fa-IR" sz="1600" dirty="0" smtClean="0"/>
                        <a:t>140.000.000.000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1385</a:t>
                      </a:r>
                      <a:endParaRPr lang="en-US" sz="1600" b="1" dirty="0"/>
                    </a:p>
                  </a:txBody>
                  <a:tcPr/>
                </a:tc>
              </a:tr>
              <a:tr h="212893">
                <a:tc>
                  <a:txBody>
                    <a:bodyPr/>
                    <a:lstStyle/>
                    <a:p>
                      <a:pPr algn="ctr"/>
                      <a:r>
                        <a:rPr lang="fa-IR" sz="1600" dirty="0" smtClean="0"/>
                        <a:t>140.000.000.000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1386</a:t>
                      </a:r>
                      <a:endParaRPr lang="en-US" sz="1600" b="1" dirty="0"/>
                    </a:p>
                  </a:txBody>
                  <a:tcPr/>
                </a:tc>
              </a:tr>
              <a:tr h="212893">
                <a:tc>
                  <a:txBody>
                    <a:bodyPr/>
                    <a:lstStyle/>
                    <a:p>
                      <a:pPr algn="ctr"/>
                      <a:r>
                        <a:rPr lang="fa-IR" sz="1600" dirty="0" smtClean="0"/>
                        <a:t>140.000.000.000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1387</a:t>
                      </a:r>
                      <a:endParaRPr lang="en-US" sz="1600" b="1" dirty="0"/>
                    </a:p>
                  </a:txBody>
                  <a:tcPr/>
                </a:tc>
              </a:tr>
              <a:tr h="212893">
                <a:tc>
                  <a:txBody>
                    <a:bodyPr/>
                    <a:lstStyle/>
                    <a:p>
                      <a:pPr algn="ctr"/>
                      <a:r>
                        <a:rPr lang="fa-IR" sz="1600" dirty="0" smtClean="0"/>
                        <a:t>160.000.000.000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1388</a:t>
                      </a:r>
                      <a:endParaRPr lang="en-US" sz="1600" b="1" dirty="0"/>
                    </a:p>
                  </a:txBody>
                  <a:tcPr/>
                </a:tc>
              </a:tr>
              <a:tr h="212893">
                <a:tc>
                  <a:txBody>
                    <a:bodyPr/>
                    <a:lstStyle/>
                    <a:p>
                      <a:pPr algn="ctr"/>
                      <a:r>
                        <a:rPr lang="fa-IR" sz="1600" dirty="0" smtClean="0"/>
                        <a:t>190.000.000.000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1389</a:t>
                      </a:r>
                      <a:endParaRPr lang="en-US" sz="1600" b="1" dirty="0"/>
                    </a:p>
                  </a:txBody>
                  <a:tcPr/>
                </a:tc>
              </a:tr>
              <a:tr h="212893">
                <a:tc>
                  <a:txBody>
                    <a:bodyPr/>
                    <a:lstStyle/>
                    <a:p>
                      <a:pPr algn="ctr"/>
                      <a:r>
                        <a:rPr lang="fa-IR" sz="1600" dirty="0" smtClean="0"/>
                        <a:t>193.846.000.000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1390</a:t>
                      </a:r>
                      <a:endParaRPr lang="en-US" sz="1600" b="1" dirty="0"/>
                    </a:p>
                  </a:txBody>
                  <a:tcPr/>
                </a:tc>
              </a:tr>
              <a:tr h="212893">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600" dirty="0" smtClean="0"/>
                        <a:t>203.538.000.000</a:t>
                      </a:r>
                      <a:endParaRPr lang="en-US" sz="1600" b="1" dirty="0" smtClean="0"/>
                    </a:p>
                  </a:txBody>
                  <a:tcPr/>
                </a:tc>
                <a:tc>
                  <a:txBody>
                    <a:bodyPr/>
                    <a:lstStyle/>
                    <a:p>
                      <a:pPr algn="ctr"/>
                      <a:r>
                        <a:rPr lang="fa-IR" sz="1600" baseline="0" dirty="0" smtClean="0"/>
                        <a:t>لایحه سال </a:t>
                      </a:r>
                      <a:r>
                        <a:rPr lang="fa-IR" sz="1600" dirty="0" smtClean="0"/>
                        <a:t>1391</a:t>
                      </a:r>
                      <a:endParaRPr lang="en-US" sz="1600" b="1" dirty="0"/>
                    </a:p>
                  </a:txBody>
                  <a:tcPr/>
                </a:tc>
              </a:tr>
            </a:tbl>
          </a:graphicData>
        </a:graphic>
      </p:graphicFrame>
    </p:spTree>
    <p:extLst>
      <p:ext uri="{BB962C8B-B14F-4D97-AF65-F5344CB8AC3E}">
        <p14:creationId xmlns:p14="http://schemas.microsoft.com/office/powerpoint/2010/main" val="3714527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332656"/>
            <a:ext cx="8305800" cy="1143000"/>
          </a:xfrm>
        </p:spPr>
        <p:txBody>
          <a:bodyPr>
            <a:normAutofit/>
          </a:bodyPr>
          <a:lstStyle/>
          <a:p>
            <a:pPr algn="ctr"/>
            <a:r>
              <a:rPr lang="fa-IR" sz="4000" dirty="0" smtClean="0">
                <a:cs typeface="B Titr" pitchFamily="2" charset="-78"/>
              </a:rPr>
              <a:t>متوسط رشد جمعیت کشور</a:t>
            </a:r>
            <a:endParaRPr lang="en-US" sz="4000" dirty="0">
              <a:cs typeface="B Titr" pitchFamily="2" charset="-78"/>
            </a:endParaRPr>
          </a:p>
        </p:txBody>
      </p:sp>
      <p:sp>
        <p:nvSpPr>
          <p:cNvPr id="3" name="Slide Number Placeholder 2"/>
          <p:cNvSpPr>
            <a:spLocks noGrp="1"/>
          </p:cNvSpPr>
          <p:nvPr>
            <p:ph type="sldNum" sz="quarter" idx="12"/>
          </p:nvPr>
        </p:nvSpPr>
        <p:spPr/>
        <p:txBody>
          <a:bodyPr/>
          <a:lstStyle/>
          <a:p>
            <a:fld id="{4403A72F-1100-4E64-BAB1-D85BD15939DA}" type="slidenum">
              <a:rPr lang="en-US" smtClean="0"/>
              <a:pPr/>
              <a:t>12</a:t>
            </a:fld>
            <a:endParaRPr lang="en-US"/>
          </a:p>
        </p:txBody>
      </p:sp>
      <p:sp>
        <p:nvSpPr>
          <p:cNvPr id="5" name="TextBox 4"/>
          <p:cNvSpPr txBox="1"/>
          <p:nvPr/>
        </p:nvSpPr>
        <p:spPr>
          <a:xfrm>
            <a:off x="0" y="6357958"/>
            <a:ext cx="8215338" cy="338554"/>
          </a:xfrm>
          <a:prstGeom prst="rect">
            <a:avLst/>
          </a:prstGeom>
          <a:noFill/>
        </p:spPr>
        <p:txBody>
          <a:bodyPr wrap="square" rtlCol="0">
            <a:spAutoFit/>
          </a:bodyPr>
          <a:lstStyle/>
          <a:p>
            <a:pPr algn="r" rtl="1"/>
            <a:r>
              <a:rPr lang="fa-IR" sz="1600" dirty="0" smtClean="0">
                <a:cs typeface="B Nazanin" pitchFamily="2" charset="-78"/>
              </a:rPr>
              <a:t>منبع: </a:t>
            </a:r>
            <a:r>
              <a:rPr lang="fa-IR" sz="1600" dirty="0">
                <a:cs typeface="B Nazanin" pitchFamily="2" charset="-78"/>
              </a:rPr>
              <a:t>سرشماري هاي عمومي نفوس و مسكن </a:t>
            </a:r>
            <a:r>
              <a:rPr lang="fa-IR" sz="1600" dirty="0" smtClean="0">
                <a:cs typeface="B Nazanin" pitchFamily="2" charset="-78"/>
              </a:rPr>
              <a:t>1335</a:t>
            </a:r>
            <a:r>
              <a:rPr lang="en-US" sz="1600" dirty="0" smtClean="0">
                <a:cs typeface="B Nazanin" pitchFamily="2" charset="-78"/>
              </a:rPr>
              <a:t> </a:t>
            </a:r>
            <a:r>
              <a:rPr lang="fa-IR" sz="1600" dirty="0" smtClean="0">
                <a:cs typeface="B Nazanin" pitchFamily="2" charset="-78"/>
              </a:rPr>
              <a:t>الی 1390 مرکز آمار ایران </a:t>
            </a:r>
            <a:r>
              <a:rPr lang="en-US" sz="1600" dirty="0" smtClean="0">
                <a:cs typeface="B Nazanin" pitchFamily="2" charset="-78"/>
                <a:hlinkClick r:id="rId3"/>
              </a:rPr>
              <a:t>http</a:t>
            </a:r>
            <a:r>
              <a:rPr lang="en-US" sz="1600" dirty="0">
                <a:cs typeface="B Nazanin" pitchFamily="2" charset="-78"/>
                <a:hlinkClick r:id="rId3"/>
              </a:rPr>
              <a:t>://</a:t>
            </a:r>
            <a:r>
              <a:rPr lang="en-US" sz="1600" dirty="0" smtClean="0">
                <a:cs typeface="B Nazanin" pitchFamily="2" charset="-78"/>
                <a:hlinkClick r:id="rId3"/>
              </a:rPr>
              <a:t>www.amar.org.ir</a:t>
            </a:r>
            <a:r>
              <a:rPr lang="fa-IR" sz="1600" dirty="0">
                <a:cs typeface="B Nazanin" pitchFamily="2" charset="-78"/>
              </a:rPr>
              <a:t> </a:t>
            </a:r>
            <a:endParaRPr lang="en-US" sz="1600" dirty="0">
              <a:cs typeface="B Nazanin" pitchFamily="2" charset="-78"/>
            </a:endParaRPr>
          </a:p>
        </p:txBody>
      </p:sp>
      <p:sp>
        <p:nvSpPr>
          <p:cNvPr id="6" name="TextBox 5"/>
          <p:cNvSpPr txBox="1"/>
          <p:nvPr/>
        </p:nvSpPr>
        <p:spPr>
          <a:xfrm>
            <a:off x="1043608" y="5982088"/>
            <a:ext cx="6843540" cy="369332"/>
          </a:xfrm>
          <a:prstGeom prst="rect">
            <a:avLst/>
          </a:prstGeom>
          <a:noFill/>
        </p:spPr>
        <p:txBody>
          <a:bodyPr wrap="none" rtlCol="0">
            <a:spAutoFit/>
          </a:bodyPr>
          <a:lstStyle/>
          <a:p>
            <a:r>
              <a:rPr lang="fa-IR" b="1" dirty="0">
                <a:cs typeface="B Nazanin" pitchFamily="2" charset="-78"/>
              </a:rPr>
              <a:t> متوسط رشد سالانه جمعيت  :</a:t>
            </a:r>
            <a:r>
              <a:rPr lang="fa-IR" dirty="0">
                <a:cs typeface="B Nazanin" pitchFamily="2" charset="-78"/>
              </a:rPr>
              <a:t>منظور افزايش سالانه تعداد جمعيت به ازاي هر 100 نفر است. </a:t>
            </a:r>
            <a:endParaRPr lang="en-US" dirty="0">
              <a:cs typeface="B Nazanin" pitchFamily="2" charset="-78"/>
            </a:endParaRPr>
          </a:p>
        </p:txBody>
      </p:sp>
      <p:graphicFrame>
        <p:nvGraphicFramePr>
          <p:cNvPr id="8" name="Chart 7"/>
          <p:cNvGraphicFramePr/>
          <p:nvPr>
            <p:extLst>
              <p:ext uri="{D42A27DB-BD31-4B8C-83A1-F6EECF244321}">
                <p14:modId xmlns:p14="http://schemas.microsoft.com/office/powerpoint/2010/main" val="3037902714"/>
              </p:ext>
            </p:extLst>
          </p:nvPr>
        </p:nvGraphicFramePr>
        <p:xfrm>
          <a:off x="1273216" y="1447800"/>
          <a:ext cx="6744148" cy="453428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9466436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305800" cy="1143000"/>
          </a:xfrm>
        </p:spPr>
        <p:txBody>
          <a:bodyPr>
            <a:normAutofit/>
          </a:bodyPr>
          <a:lstStyle/>
          <a:p>
            <a:pPr algn="ctr"/>
            <a:r>
              <a:rPr lang="fa-IR" sz="4000" dirty="0" smtClean="0">
                <a:cs typeface="B Titr" pitchFamily="2" charset="-78"/>
              </a:rPr>
              <a:t>روند رو به کاهش نرخ باروری در ایران</a:t>
            </a:r>
            <a:endParaRPr lang="en-US" sz="4000" dirty="0">
              <a:cs typeface="B Titr" pitchFamily="2" charset="-78"/>
            </a:endParaRPr>
          </a:p>
        </p:txBody>
      </p:sp>
      <p:sp>
        <p:nvSpPr>
          <p:cNvPr id="4" name="Slide Number Placeholder 3"/>
          <p:cNvSpPr>
            <a:spLocks noGrp="1"/>
          </p:cNvSpPr>
          <p:nvPr>
            <p:ph type="sldNum" sz="quarter" idx="12"/>
          </p:nvPr>
        </p:nvSpPr>
        <p:spPr/>
        <p:txBody>
          <a:bodyPr/>
          <a:lstStyle/>
          <a:p>
            <a:fld id="{4403A72F-1100-4E64-BAB1-D85BD15939DA}" type="slidenum">
              <a:rPr lang="en-US" smtClean="0"/>
              <a:pPr/>
              <a:t>13</a:t>
            </a:fld>
            <a:endParaRPr lang="en-US"/>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1916832"/>
            <a:ext cx="8391525" cy="405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80915" y="6093296"/>
            <a:ext cx="8676456" cy="784830"/>
          </a:xfrm>
          <a:prstGeom prst="rect">
            <a:avLst/>
          </a:prstGeom>
          <a:noFill/>
        </p:spPr>
        <p:txBody>
          <a:bodyPr wrap="square" rtlCol="0">
            <a:spAutoFit/>
          </a:bodyPr>
          <a:lstStyle/>
          <a:p>
            <a:pPr lvl="0" algn="ctr" rtl="1">
              <a:lnSpc>
                <a:spcPct val="150000"/>
              </a:lnSpc>
            </a:pPr>
            <a:r>
              <a:rPr lang="fa-IR" b="1" dirty="0">
                <a:cs typeface="B Nazanin" pitchFamily="2" charset="-78"/>
              </a:rPr>
              <a:t>نرخ باروری کل</a:t>
            </a:r>
            <a:r>
              <a:rPr lang="en-US" dirty="0">
                <a:cs typeface="B Nazanin" pitchFamily="2" charset="-78"/>
              </a:rPr>
              <a:t>:</a:t>
            </a:r>
            <a:r>
              <a:rPr lang="fa-IR" dirty="0">
                <a:cs typeface="B Nazanin" pitchFamily="2" charset="-78"/>
              </a:rPr>
              <a:t> متوسط فرزندان زنده متولد شده به</a:t>
            </a:r>
            <a:r>
              <a:rPr lang="en-US" dirty="0"/>
              <a:t> </a:t>
            </a:r>
            <a:r>
              <a:rPr lang="fa-IR" dirty="0" smtClean="0">
                <a:cs typeface="B Nazanin" pitchFamily="2" charset="-78"/>
              </a:rPr>
              <a:t>ازای</a:t>
            </a:r>
            <a:r>
              <a:rPr lang="en-US" dirty="0" smtClean="0">
                <a:cs typeface="B Nazanin" pitchFamily="2" charset="-78"/>
              </a:rPr>
              <a:t> </a:t>
            </a:r>
            <a:r>
              <a:rPr lang="fa-IR" dirty="0" smtClean="0">
                <a:cs typeface="B Nazanin" pitchFamily="2" charset="-78"/>
              </a:rPr>
              <a:t>یک زن</a:t>
            </a:r>
            <a:endParaRPr lang="en-US" dirty="0" smtClean="0">
              <a:cs typeface="B Nazanin" pitchFamily="2" charset="-78"/>
            </a:endParaRPr>
          </a:p>
          <a:p>
            <a:pPr algn="ctr"/>
            <a:r>
              <a:rPr lang="fa-IR" dirty="0" smtClean="0">
                <a:cs typeface="B Nazanin" pitchFamily="2" charset="-78"/>
              </a:rPr>
              <a:t>منبع: بانک جهانی </a:t>
            </a:r>
            <a:endParaRPr lang="en-US" dirty="0">
              <a:cs typeface="B Nazanin" pitchFamily="2" charset="-78"/>
            </a:endParaRPr>
          </a:p>
        </p:txBody>
      </p:sp>
    </p:spTree>
    <p:extLst>
      <p:ext uri="{BB962C8B-B14F-4D97-AF65-F5344CB8AC3E}">
        <p14:creationId xmlns:p14="http://schemas.microsoft.com/office/powerpoint/2010/main" val="34139864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4311" y="997394"/>
            <a:ext cx="2823513" cy="2258811"/>
          </a:xfrm>
          <a:prstGeom prst="rect">
            <a:avLst/>
          </a:prstGeom>
        </p:spPr>
      </p:pic>
      <p:sp>
        <p:nvSpPr>
          <p:cNvPr id="2" name="Title 1"/>
          <p:cNvSpPr>
            <a:spLocks noGrp="1"/>
          </p:cNvSpPr>
          <p:nvPr>
            <p:ph type="title"/>
          </p:nvPr>
        </p:nvSpPr>
        <p:spPr>
          <a:xfrm>
            <a:off x="457200" y="704088"/>
            <a:ext cx="8229600" cy="924712"/>
          </a:xfrm>
        </p:spPr>
        <p:txBody>
          <a:bodyPr>
            <a:normAutofit/>
          </a:bodyPr>
          <a:lstStyle/>
          <a:p>
            <a:pPr rtl="1"/>
            <a:r>
              <a:rPr lang="fa-IR" sz="4000" dirty="0" smtClean="0"/>
              <a:t>تهدید نسل</a:t>
            </a:r>
            <a:endParaRPr lang="en-US" sz="4000" dirty="0"/>
          </a:p>
        </p:txBody>
      </p:sp>
      <p:sp>
        <p:nvSpPr>
          <p:cNvPr id="3" name="Content Placeholder 2"/>
          <p:cNvSpPr>
            <a:spLocks noGrp="1"/>
          </p:cNvSpPr>
          <p:nvPr>
            <p:ph idx="1"/>
          </p:nvPr>
        </p:nvSpPr>
        <p:spPr/>
        <p:txBody>
          <a:bodyPr>
            <a:normAutofit fontScale="85000" lnSpcReduction="10000"/>
          </a:bodyPr>
          <a:lstStyle/>
          <a:p>
            <a:pPr lvl="0" algn="r" rtl="1">
              <a:lnSpc>
                <a:spcPct val="150000"/>
              </a:lnSpc>
            </a:pPr>
            <a:r>
              <a:rPr lang="fa-IR" sz="2400" b="1" dirty="0" smtClean="0">
                <a:cs typeface="B Nazanin" pitchFamily="2" charset="-78"/>
              </a:rPr>
              <a:t>نرخ باروری کل</a:t>
            </a:r>
            <a:r>
              <a:rPr lang="en-US" sz="2400" dirty="0" smtClean="0">
                <a:cs typeface="B Nazanin" pitchFamily="2" charset="-78"/>
              </a:rPr>
              <a:t>:</a:t>
            </a:r>
            <a:r>
              <a:rPr lang="fa-IR" sz="2400" dirty="0" smtClean="0">
                <a:cs typeface="B Nazanin" pitchFamily="2" charset="-78"/>
              </a:rPr>
              <a:t> متوسط فرزندان زنده متولد شده به</a:t>
            </a:r>
            <a:r>
              <a:rPr lang="en-US" sz="2400" dirty="0"/>
              <a:t> </a:t>
            </a:r>
            <a:r>
              <a:rPr lang="fa-IR" sz="2400" dirty="0" smtClean="0">
                <a:cs typeface="B Nazanin" pitchFamily="2" charset="-78"/>
              </a:rPr>
              <a:t>ازای</a:t>
            </a:r>
            <a:endParaRPr lang="en-US" sz="2400" dirty="0" smtClean="0">
              <a:cs typeface="B Nazanin" pitchFamily="2" charset="-78"/>
            </a:endParaRPr>
          </a:p>
          <a:p>
            <a:pPr marL="0" lvl="0" indent="0" algn="r" rtl="1">
              <a:lnSpc>
                <a:spcPct val="150000"/>
              </a:lnSpc>
              <a:buNone/>
            </a:pPr>
            <a:r>
              <a:rPr lang="fa-IR" sz="2400" dirty="0" smtClean="0">
                <a:cs typeface="B Nazanin" pitchFamily="2" charset="-78"/>
              </a:rPr>
              <a:t> یک زن(یعنی تعداد فرزندانی که جانشین والدین </a:t>
            </a:r>
            <a:r>
              <a:rPr lang="en-US" sz="2400" dirty="0"/>
              <a:t> </a:t>
            </a:r>
            <a:r>
              <a:rPr lang="fa-IR" sz="2400" dirty="0" smtClean="0">
                <a:cs typeface="B Nazanin" pitchFamily="2" charset="-78"/>
              </a:rPr>
              <a:t>می‌شوند.)</a:t>
            </a:r>
            <a:endParaRPr lang="en-US" sz="2400" dirty="0" smtClean="0">
              <a:cs typeface="B Nazanin" pitchFamily="2" charset="-78"/>
            </a:endParaRPr>
          </a:p>
          <a:p>
            <a:pPr lvl="0" algn="r" rtl="1">
              <a:lnSpc>
                <a:spcPct val="150000"/>
              </a:lnSpc>
            </a:pPr>
            <a:endParaRPr lang="fa-IR" sz="2400" dirty="0" smtClean="0">
              <a:cs typeface="B Nazanin" pitchFamily="2" charset="-78"/>
            </a:endParaRPr>
          </a:p>
          <a:p>
            <a:pPr lvl="0" algn="r" rtl="1">
              <a:lnSpc>
                <a:spcPct val="150000"/>
              </a:lnSpc>
            </a:pPr>
            <a:r>
              <a:rPr lang="fa-IR" sz="2400" dirty="0" smtClean="0">
                <a:cs typeface="B Nazanin" pitchFamily="2" charset="-78"/>
              </a:rPr>
              <a:t>نرخ باروری کمتر از 2.1              کاهش تدریجی جمعیت و نهایتاً انقراض نسل</a:t>
            </a:r>
          </a:p>
          <a:p>
            <a:pPr lvl="0" algn="r" rtl="1">
              <a:lnSpc>
                <a:spcPct val="150000"/>
              </a:lnSpc>
            </a:pPr>
            <a:r>
              <a:rPr lang="fa-IR" sz="2400" dirty="0" smtClean="0">
                <a:cs typeface="B Nazanin" pitchFamily="2" charset="-78"/>
              </a:rPr>
              <a:t>ارقام مرکز آمار ایران و سازمان ملل:  </a:t>
            </a:r>
          </a:p>
          <a:p>
            <a:pPr lvl="1" algn="ctr" rtl="1">
              <a:lnSpc>
                <a:spcPct val="150000"/>
              </a:lnSpc>
              <a:buNone/>
            </a:pPr>
            <a:r>
              <a:rPr lang="fa-IR" sz="2000" b="1" u="sng" dirty="0" smtClean="0">
                <a:cs typeface="B Nazanin" pitchFamily="2" charset="-78"/>
              </a:rPr>
              <a:t>نرخ باروری در سال 90 در ایران: 1.6</a:t>
            </a:r>
          </a:p>
          <a:p>
            <a:pPr marL="0" lvl="0" indent="0" algn="r" rtl="1">
              <a:lnSpc>
                <a:spcPct val="150000"/>
              </a:lnSpc>
              <a:buNone/>
            </a:pPr>
            <a:r>
              <a:rPr lang="fa-IR" sz="2400" dirty="0" smtClean="0"/>
              <a:t>به ازای 20 نفر بزرگسال(10زوج) 16نفر جایگزین می‌شوند که نتیجه آن انقراض تدریجی نسل است که با ملحوظ داشتن عامل مهاجرت تقویت می‌شود.</a:t>
            </a:r>
            <a:endParaRPr lang="en-US" sz="2400" dirty="0" smtClean="0"/>
          </a:p>
          <a:p>
            <a:pPr marL="0" indent="0" algn="r" rtl="1">
              <a:lnSpc>
                <a:spcPct val="150000"/>
              </a:lnSpc>
            </a:pPr>
            <a:r>
              <a:rPr lang="fa-IR" sz="2400" dirty="0" smtClean="0"/>
              <a:t> تا 40 سال آینده</a:t>
            </a:r>
            <a:r>
              <a:rPr lang="fa-IR" sz="2400" dirty="0"/>
              <a:t>:</a:t>
            </a:r>
            <a:r>
              <a:rPr lang="fa-IR" sz="2400" dirty="0" smtClean="0"/>
              <a:t> از هر 4 نفر ایرانی یک نفر سالمند</a:t>
            </a:r>
            <a:endParaRPr lang="en-US" sz="2400" dirty="0" smtClean="0"/>
          </a:p>
        </p:txBody>
      </p:sp>
      <p:sp>
        <p:nvSpPr>
          <p:cNvPr id="4" name="Slide Number Placeholder 3"/>
          <p:cNvSpPr>
            <a:spLocks noGrp="1"/>
          </p:cNvSpPr>
          <p:nvPr>
            <p:ph type="sldNum" sz="quarter" idx="12"/>
          </p:nvPr>
        </p:nvSpPr>
        <p:spPr/>
        <p:txBody>
          <a:bodyPr/>
          <a:lstStyle/>
          <a:p>
            <a:fld id="{4403A72F-1100-4E64-BAB1-D85BD15939DA}" type="slidenum">
              <a:rPr lang="en-US" smtClean="0"/>
              <a:pPr/>
              <a:t>14</a:t>
            </a:fld>
            <a:endParaRPr lang="en-US"/>
          </a:p>
        </p:txBody>
      </p:sp>
      <p:sp>
        <p:nvSpPr>
          <p:cNvPr id="7" name="Rectangle 1"/>
          <p:cNvSpPr>
            <a:spLocks noChangeArrowheads="1"/>
          </p:cNvSpPr>
          <p:nvPr/>
        </p:nvSpPr>
        <p:spPr bwMode="auto">
          <a:xfrm>
            <a:off x="457200" y="34956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
            </a:r>
            <a:br>
              <a:rPr kumimoji="0" lang="en-US" sz="1800" b="0" i="0" u="none" strike="noStrike" cap="none" normalizeH="0" baseline="0" smtClean="0">
                <a:ln>
                  <a:noFill/>
                </a:ln>
                <a:solidFill>
                  <a:schemeClr val="tx1"/>
                </a:solidFill>
                <a:effectLst/>
                <a:latin typeface="Arial" charset="0"/>
                <a:cs typeface="Arial" charset="0"/>
              </a:rPr>
            </a:br>
            <a:endParaRPr kumimoji="0" lang="en-US" sz="1800" b="0" i="0" u="none" strike="noStrike" cap="none" normalizeH="0" baseline="0" smtClean="0">
              <a:ln>
                <a:noFill/>
              </a:ln>
              <a:solidFill>
                <a:schemeClr val="tx1"/>
              </a:solidFill>
              <a:effectLst/>
              <a:latin typeface="Arial" charset="0"/>
              <a:cs typeface="Arial" charset="0"/>
            </a:endParaRPr>
          </a:p>
        </p:txBody>
      </p:sp>
      <p:sp>
        <p:nvSpPr>
          <p:cNvPr id="8" name="Notched Right Arrow 7"/>
          <p:cNvSpPr/>
          <p:nvPr/>
        </p:nvSpPr>
        <p:spPr>
          <a:xfrm rot="10800000">
            <a:off x="5796137" y="3516302"/>
            <a:ext cx="504056" cy="369271"/>
          </a:xfrm>
          <a:prstGeom prst="notched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0531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1143000"/>
          </a:xfrm>
        </p:spPr>
        <p:txBody>
          <a:bodyPr>
            <a:normAutofit/>
          </a:bodyPr>
          <a:lstStyle/>
          <a:p>
            <a:r>
              <a:rPr lang="fa-IR" sz="4000" dirty="0" smtClean="0"/>
              <a:t>مصوبات به موقع!</a:t>
            </a:r>
            <a:endParaRPr lang="en-US" sz="4000" dirty="0"/>
          </a:p>
        </p:txBody>
      </p:sp>
      <p:sp>
        <p:nvSpPr>
          <p:cNvPr id="3" name="Content Placeholder 2"/>
          <p:cNvSpPr>
            <a:spLocks noGrp="1"/>
          </p:cNvSpPr>
          <p:nvPr>
            <p:ph idx="1"/>
          </p:nvPr>
        </p:nvSpPr>
        <p:spPr/>
        <p:txBody>
          <a:bodyPr>
            <a:normAutofit/>
          </a:bodyPr>
          <a:lstStyle/>
          <a:p>
            <a:pPr lvl="0" algn="just" rtl="1">
              <a:lnSpc>
                <a:spcPct val="150000"/>
              </a:lnSpc>
            </a:pPr>
            <a:r>
              <a:rPr lang="fa-IR" sz="2000" dirty="0">
                <a:cs typeface="B Nazanin" pitchFamily="2" charset="-78"/>
              </a:rPr>
              <a:t>در قانون برنامه اول توسعه پيش بيني شده بود که نرخ باروري از 6.4 فرزند در سال 1365 به 4 فرزند در سال 1390 </a:t>
            </a:r>
            <a:r>
              <a:rPr lang="fa-IR" sz="2000" dirty="0" smtClean="0">
                <a:cs typeface="B Nazanin" pitchFamily="2" charset="-78"/>
              </a:rPr>
              <a:t>برسد، </a:t>
            </a:r>
            <a:r>
              <a:rPr lang="fa-IR" sz="2000" dirty="0">
                <a:cs typeface="B Nazanin" pitchFamily="2" charset="-78"/>
              </a:rPr>
              <a:t>در حالي که در سال 1371 به اين هدف رسيديم. (اما </a:t>
            </a:r>
            <a:r>
              <a:rPr lang="fa-IR" sz="2000" dirty="0" smtClean="0">
                <a:cs typeface="B Nazanin" pitchFamily="2" charset="-78"/>
              </a:rPr>
              <a:t>با این حال در </a:t>
            </a:r>
            <a:r>
              <a:rPr lang="fa-IR" sz="2000" dirty="0">
                <a:cs typeface="B Nazanin" pitchFamily="2" charset="-78"/>
              </a:rPr>
              <a:t>سال 72، قانون تنظیم خانواده در مجلس تصویب شد</a:t>
            </a:r>
            <a:r>
              <a:rPr lang="fa-IR" sz="2000" dirty="0" smtClean="0">
                <a:cs typeface="B Nazanin" pitchFamily="2" charset="-78"/>
              </a:rPr>
              <a:t>)</a:t>
            </a:r>
          </a:p>
          <a:p>
            <a:pPr lvl="0" algn="just" rtl="1">
              <a:lnSpc>
                <a:spcPct val="150000"/>
              </a:lnSpc>
            </a:pPr>
            <a:endParaRPr lang="fa-IR" sz="2000" dirty="0" smtClean="0">
              <a:cs typeface="B Nazanin" pitchFamily="2" charset="-78"/>
            </a:endParaRPr>
          </a:p>
          <a:p>
            <a:pPr lvl="0" algn="just" rtl="1">
              <a:lnSpc>
                <a:spcPct val="150000"/>
              </a:lnSpc>
            </a:pPr>
            <a:r>
              <a:rPr lang="fa-IR" sz="2000" dirty="0" smtClean="0">
                <a:cs typeface="B Nazanin" pitchFamily="2" charset="-78"/>
              </a:rPr>
              <a:t>در </a:t>
            </a:r>
            <a:r>
              <a:rPr lang="fa-IR" sz="2000" dirty="0">
                <a:cs typeface="B Nazanin" pitchFamily="2" charset="-78"/>
              </a:rPr>
              <a:t>صورتي که روند فعلي نرخ </a:t>
            </a:r>
            <a:r>
              <a:rPr lang="fa-IR" sz="2000" dirty="0" smtClean="0">
                <a:cs typeface="B Nazanin" pitchFamily="2" charset="-78"/>
              </a:rPr>
              <a:t>باروري‌ که در </a:t>
            </a:r>
            <a:r>
              <a:rPr lang="fa-IR" sz="2000" dirty="0">
                <a:cs typeface="B Nazanin" pitchFamily="2" charset="-78"/>
              </a:rPr>
              <a:t>حال حاضر </a:t>
            </a:r>
            <a:r>
              <a:rPr lang="fa-IR" sz="2000" dirty="0" smtClean="0">
                <a:cs typeface="B Nazanin" pitchFamily="2" charset="-78"/>
              </a:rPr>
              <a:t>1.6 </a:t>
            </a:r>
            <a:r>
              <a:rPr lang="fa-IR" sz="2000" dirty="0">
                <a:cs typeface="B Nazanin" pitchFamily="2" charset="-78"/>
              </a:rPr>
              <a:t>فرزند به ازاي هر زن </a:t>
            </a:r>
            <a:r>
              <a:rPr lang="fa-IR" sz="2000" dirty="0" smtClean="0">
                <a:cs typeface="B Nazanin" pitchFamily="2" charset="-78"/>
              </a:rPr>
              <a:t>است کاهشي </a:t>
            </a:r>
            <a:r>
              <a:rPr lang="fa-IR" sz="2000" dirty="0">
                <a:cs typeface="B Nazanin" pitchFamily="2" charset="-78"/>
              </a:rPr>
              <a:t>باشد در سال 1420 نرخ رشد جمعيت کشور به صفر مي‌رسد و پس از آن نرخ رشد جمعيت منفي خواهد شد.</a:t>
            </a:r>
            <a:endParaRPr lang="en-US" sz="2000" dirty="0">
              <a:cs typeface="B Nazanin" pitchFamily="2" charset="-78"/>
            </a:endParaRPr>
          </a:p>
          <a:p>
            <a:pPr algn="r" rtl="1">
              <a:lnSpc>
                <a:spcPct val="150000"/>
              </a:lnSpc>
            </a:pPr>
            <a:endParaRPr lang="en-US" sz="2400" dirty="0">
              <a:cs typeface="B Nazanin" pitchFamily="2" charset="-78"/>
            </a:endParaRPr>
          </a:p>
        </p:txBody>
      </p:sp>
      <p:sp>
        <p:nvSpPr>
          <p:cNvPr id="4" name="Slide Number Placeholder 3"/>
          <p:cNvSpPr>
            <a:spLocks noGrp="1"/>
          </p:cNvSpPr>
          <p:nvPr>
            <p:ph type="sldNum" sz="quarter" idx="12"/>
          </p:nvPr>
        </p:nvSpPr>
        <p:spPr/>
        <p:txBody>
          <a:bodyPr/>
          <a:lstStyle/>
          <a:p>
            <a:fld id="{4403A72F-1100-4E64-BAB1-D85BD15939DA}" type="slidenum">
              <a:rPr lang="en-US" smtClean="0"/>
              <a:pPr/>
              <a:t>15</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5616" y="4941168"/>
            <a:ext cx="1296144" cy="151216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1207276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4000" dirty="0" smtClean="0">
                <a:cs typeface="B Titr" pitchFamily="2" charset="-78"/>
              </a:rPr>
              <a:t>مقایسه هرم‌های جمعیت ایران در سال‌های </a:t>
            </a:r>
            <a:r>
              <a:rPr lang="fa-IR" sz="3600" dirty="0" smtClean="0">
                <a:cs typeface="B Titr" pitchFamily="2" charset="-78"/>
              </a:rPr>
              <a:t>1385</a:t>
            </a:r>
            <a:r>
              <a:rPr lang="fa-IR" sz="4000" dirty="0" smtClean="0">
                <a:cs typeface="B Titr" pitchFamily="2" charset="-78"/>
              </a:rPr>
              <a:t>و </a:t>
            </a:r>
            <a:r>
              <a:rPr lang="fa-IR" sz="3600" dirty="0" smtClean="0">
                <a:cs typeface="B Titr" pitchFamily="2" charset="-78"/>
              </a:rPr>
              <a:t>1390</a:t>
            </a:r>
            <a:endParaRPr lang="en-US" sz="3600" dirty="0">
              <a:cs typeface="B Titr" pitchFamily="2" charset="-78"/>
            </a:endParaRPr>
          </a:p>
        </p:txBody>
      </p:sp>
      <p:sp>
        <p:nvSpPr>
          <p:cNvPr id="3" name="Slide Number Placeholder 2"/>
          <p:cNvSpPr>
            <a:spLocks noGrp="1"/>
          </p:cNvSpPr>
          <p:nvPr>
            <p:ph type="sldNum" sz="quarter" idx="12"/>
          </p:nvPr>
        </p:nvSpPr>
        <p:spPr/>
        <p:txBody>
          <a:bodyPr/>
          <a:lstStyle/>
          <a:p>
            <a:fld id="{4403A72F-1100-4E64-BAB1-D85BD15939DA}" type="slidenum">
              <a:rPr lang="en-US" smtClean="0"/>
              <a:pPr/>
              <a:t>16</a:t>
            </a:fld>
            <a:endParaRPr lang="en-US"/>
          </a:p>
        </p:txBody>
      </p:sp>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8277" b="1940"/>
          <a:stretch/>
        </p:blipFill>
        <p:spPr bwMode="auto">
          <a:xfrm>
            <a:off x="611560" y="1844824"/>
            <a:ext cx="7605738" cy="4757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87244" y="2086744"/>
            <a:ext cx="11811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05140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143000"/>
          </a:xfrm>
        </p:spPr>
        <p:txBody>
          <a:bodyPr>
            <a:normAutofit/>
          </a:bodyPr>
          <a:lstStyle/>
          <a:p>
            <a:pPr rtl="1"/>
            <a:r>
              <a:rPr lang="fa-IR" sz="4000" dirty="0" smtClean="0">
                <a:cs typeface="B Titr" pitchFamily="2" charset="-78"/>
              </a:rPr>
              <a:t>نرخ </a:t>
            </a:r>
            <a:r>
              <a:rPr lang="fa-IR" sz="4000" dirty="0">
                <a:cs typeface="B Titr" pitchFamily="2" charset="-78"/>
              </a:rPr>
              <a:t>باروری در استان های </a:t>
            </a:r>
            <a:r>
              <a:rPr lang="fa-IR" sz="4000" dirty="0" smtClean="0">
                <a:cs typeface="B Titr" pitchFamily="2" charset="-78"/>
              </a:rPr>
              <a:t>مختلف </a:t>
            </a:r>
            <a:r>
              <a:rPr lang="fa-IR" sz="4000" dirty="0" smtClean="0"/>
              <a:t>در سال </a:t>
            </a:r>
            <a:r>
              <a:rPr lang="fa-IR" sz="3600" dirty="0" smtClean="0"/>
              <a:t>88</a:t>
            </a:r>
            <a:endParaRPr lang="en-US" sz="3600" dirty="0">
              <a:cs typeface="B Titr" pitchFamily="2" charset="-78"/>
            </a:endParaRPr>
          </a:p>
        </p:txBody>
      </p:sp>
      <p:pic>
        <p:nvPicPr>
          <p:cNvPr id="1028" name="Picture 4" descr="C:\Users\Sheida\Pictures\111.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4495800"/>
            <a:ext cx="457200" cy="161500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115616" y="4495800"/>
            <a:ext cx="752129" cy="276999"/>
          </a:xfrm>
          <a:prstGeom prst="rect">
            <a:avLst/>
          </a:prstGeom>
          <a:noFill/>
        </p:spPr>
        <p:txBody>
          <a:bodyPr wrap="none" rtlCol="0">
            <a:spAutoFit/>
          </a:bodyPr>
          <a:lstStyle/>
          <a:p>
            <a:r>
              <a:rPr lang="fa-IR" sz="1200" b="1" dirty="0" smtClean="0">
                <a:cs typeface="B Nazanin" pitchFamily="2" charset="-78"/>
              </a:rPr>
              <a:t>کمتر از 1.4</a:t>
            </a:r>
            <a:endParaRPr lang="en-US" sz="1200" b="1" dirty="0">
              <a:cs typeface="B Nazanin" pitchFamily="2" charset="-78"/>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981200" y="1382955"/>
            <a:ext cx="5333999" cy="523853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043608" y="4783723"/>
            <a:ext cx="867545" cy="276999"/>
          </a:xfrm>
          <a:prstGeom prst="rect">
            <a:avLst/>
          </a:prstGeom>
          <a:noFill/>
        </p:spPr>
        <p:txBody>
          <a:bodyPr wrap="none" rtlCol="0">
            <a:spAutoFit/>
          </a:bodyPr>
          <a:lstStyle/>
          <a:p>
            <a:r>
              <a:rPr lang="fa-IR" sz="1200" b="1" dirty="0" smtClean="0">
                <a:cs typeface="B Nazanin" pitchFamily="2" charset="-78"/>
              </a:rPr>
              <a:t>بین 1.4 تا 1.6</a:t>
            </a:r>
            <a:endParaRPr lang="en-US" sz="1200" b="1" dirty="0">
              <a:cs typeface="B Nazanin" pitchFamily="2" charset="-78"/>
            </a:endParaRPr>
          </a:p>
        </p:txBody>
      </p:sp>
      <p:sp>
        <p:nvSpPr>
          <p:cNvPr id="6" name="TextBox 5"/>
          <p:cNvSpPr txBox="1"/>
          <p:nvPr/>
        </p:nvSpPr>
        <p:spPr>
          <a:xfrm>
            <a:off x="1043608" y="5122277"/>
            <a:ext cx="881973" cy="276999"/>
          </a:xfrm>
          <a:prstGeom prst="rect">
            <a:avLst/>
          </a:prstGeom>
          <a:noFill/>
        </p:spPr>
        <p:txBody>
          <a:bodyPr wrap="none" rtlCol="0">
            <a:spAutoFit/>
          </a:bodyPr>
          <a:lstStyle/>
          <a:p>
            <a:r>
              <a:rPr lang="fa-IR" sz="1200" b="1" dirty="0" smtClean="0">
                <a:cs typeface="B Nazanin" pitchFamily="2" charset="-78"/>
              </a:rPr>
              <a:t>بین 1.7 تا 1.9</a:t>
            </a:r>
            <a:endParaRPr lang="en-US" sz="1200" b="1" dirty="0">
              <a:cs typeface="B Nazanin" pitchFamily="2" charset="-78"/>
            </a:endParaRPr>
          </a:p>
        </p:txBody>
      </p:sp>
      <p:sp>
        <p:nvSpPr>
          <p:cNvPr id="7" name="TextBox 6"/>
          <p:cNvSpPr txBox="1"/>
          <p:nvPr/>
        </p:nvSpPr>
        <p:spPr>
          <a:xfrm>
            <a:off x="1115616" y="5460831"/>
            <a:ext cx="811441" cy="276999"/>
          </a:xfrm>
          <a:prstGeom prst="rect">
            <a:avLst/>
          </a:prstGeom>
          <a:noFill/>
        </p:spPr>
        <p:txBody>
          <a:bodyPr wrap="none" rtlCol="0">
            <a:spAutoFit/>
          </a:bodyPr>
          <a:lstStyle/>
          <a:p>
            <a:r>
              <a:rPr lang="fa-IR" sz="1200" b="1" dirty="0" smtClean="0">
                <a:cs typeface="B Nazanin" pitchFamily="2" charset="-78"/>
              </a:rPr>
              <a:t>بین 2 تا 2.2</a:t>
            </a:r>
            <a:endParaRPr lang="en-US" sz="1200" b="1" dirty="0">
              <a:cs typeface="B Nazanin" pitchFamily="2" charset="-78"/>
            </a:endParaRPr>
          </a:p>
        </p:txBody>
      </p:sp>
      <p:sp>
        <p:nvSpPr>
          <p:cNvPr id="8" name="TextBox 7"/>
          <p:cNvSpPr txBox="1"/>
          <p:nvPr/>
        </p:nvSpPr>
        <p:spPr>
          <a:xfrm>
            <a:off x="1115616" y="5756770"/>
            <a:ext cx="837089" cy="276999"/>
          </a:xfrm>
          <a:prstGeom prst="rect">
            <a:avLst/>
          </a:prstGeom>
          <a:noFill/>
        </p:spPr>
        <p:txBody>
          <a:bodyPr wrap="none" rtlCol="0">
            <a:spAutoFit/>
          </a:bodyPr>
          <a:lstStyle/>
          <a:p>
            <a:r>
              <a:rPr lang="fa-IR" sz="1200" b="1" dirty="0" smtClean="0">
                <a:cs typeface="B Nazanin" pitchFamily="2" charset="-78"/>
              </a:rPr>
              <a:t>بیشتر از 2.2</a:t>
            </a:r>
            <a:endParaRPr lang="en-US" sz="1200" b="1" dirty="0">
              <a:cs typeface="B Nazanin" pitchFamily="2" charset="-78"/>
            </a:endParaRPr>
          </a:p>
        </p:txBody>
      </p:sp>
      <p:sp>
        <p:nvSpPr>
          <p:cNvPr id="9" name="TextBox 8"/>
          <p:cNvSpPr txBox="1"/>
          <p:nvPr/>
        </p:nvSpPr>
        <p:spPr>
          <a:xfrm>
            <a:off x="827584" y="4059529"/>
            <a:ext cx="461986" cy="276999"/>
          </a:xfrm>
          <a:prstGeom prst="rect">
            <a:avLst/>
          </a:prstGeom>
          <a:noFill/>
        </p:spPr>
        <p:txBody>
          <a:bodyPr wrap="none" rtlCol="0">
            <a:spAutoFit/>
          </a:bodyPr>
          <a:lstStyle/>
          <a:p>
            <a:r>
              <a:rPr lang="fa-IR" sz="1200" b="1" dirty="0" smtClean="0">
                <a:cs typeface="B Nazanin" pitchFamily="2" charset="-78"/>
              </a:rPr>
              <a:t>علائم</a:t>
            </a:r>
            <a:endParaRPr lang="en-US" sz="1200" b="1" dirty="0">
              <a:cs typeface="B Nazanin" pitchFamily="2" charset="-78"/>
            </a:endParaRPr>
          </a:p>
        </p:txBody>
      </p:sp>
      <p:sp>
        <p:nvSpPr>
          <p:cNvPr id="3" name="TextBox 2"/>
          <p:cNvSpPr txBox="1"/>
          <p:nvPr/>
        </p:nvSpPr>
        <p:spPr>
          <a:xfrm>
            <a:off x="2236962" y="1870306"/>
            <a:ext cx="630301" cy="461665"/>
          </a:xfrm>
          <a:prstGeom prst="rect">
            <a:avLst/>
          </a:prstGeom>
          <a:noFill/>
        </p:spPr>
        <p:txBody>
          <a:bodyPr wrap="none" rtlCol="0">
            <a:spAutoFit/>
          </a:bodyPr>
          <a:lstStyle/>
          <a:p>
            <a:pPr algn="ctr"/>
            <a:r>
              <a:rPr lang="fa-IR" sz="1200" dirty="0" smtClean="0">
                <a:solidFill>
                  <a:schemeClr val="bg1"/>
                </a:solidFill>
                <a:cs typeface="B Nazanin" pitchFamily="2" charset="-78"/>
              </a:rPr>
              <a:t>آذربایجان</a:t>
            </a:r>
          </a:p>
          <a:p>
            <a:pPr algn="ctr"/>
            <a:r>
              <a:rPr lang="fa-IR" sz="1200" dirty="0" smtClean="0">
                <a:solidFill>
                  <a:schemeClr val="bg1"/>
                </a:solidFill>
                <a:cs typeface="B Nazanin" pitchFamily="2" charset="-78"/>
              </a:rPr>
              <a:t>شرقی</a:t>
            </a:r>
            <a:endParaRPr lang="en-US" sz="1200" dirty="0">
              <a:solidFill>
                <a:schemeClr val="bg1"/>
              </a:solidFill>
              <a:cs typeface="B Nazanin" pitchFamily="2" charset="-78"/>
            </a:endParaRPr>
          </a:p>
        </p:txBody>
      </p:sp>
      <p:sp>
        <p:nvSpPr>
          <p:cNvPr id="10" name="TextBox 9"/>
          <p:cNvSpPr txBox="1"/>
          <p:nvPr/>
        </p:nvSpPr>
        <p:spPr>
          <a:xfrm>
            <a:off x="2729678" y="1962638"/>
            <a:ext cx="481222" cy="276999"/>
          </a:xfrm>
          <a:prstGeom prst="rect">
            <a:avLst/>
          </a:prstGeom>
          <a:noFill/>
        </p:spPr>
        <p:txBody>
          <a:bodyPr wrap="none" rtlCol="0">
            <a:spAutoFit/>
          </a:bodyPr>
          <a:lstStyle/>
          <a:p>
            <a:r>
              <a:rPr lang="fa-IR" sz="1200" dirty="0" smtClean="0">
                <a:solidFill>
                  <a:schemeClr val="bg1"/>
                </a:solidFill>
                <a:cs typeface="B Nazanin" pitchFamily="2" charset="-78"/>
              </a:rPr>
              <a:t>اردبیل</a:t>
            </a:r>
            <a:endParaRPr lang="en-US" sz="1200" dirty="0">
              <a:solidFill>
                <a:schemeClr val="bg1"/>
              </a:solidFill>
              <a:cs typeface="B Nazanin" pitchFamily="2" charset="-78"/>
            </a:endParaRPr>
          </a:p>
        </p:txBody>
      </p:sp>
      <p:sp>
        <p:nvSpPr>
          <p:cNvPr id="11" name="TextBox 10"/>
          <p:cNvSpPr txBox="1"/>
          <p:nvPr/>
        </p:nvSpPr>
        <p:spPr>
          <a:xfrm>
            <a:off x="1971630" y="1766835"/>
            <a:ext cx="417102" cy="276999"/>
          </a:xfrm>
          <a:prstGeom prst="rect">
            <a:avLst/>
          </a:prstGeom>
          <a:noFill/>
        </p:spPr>
        <p:txBody>
          <a:bodyPr wrap="none" rtlCol="0">
            <a:spAutoFit/>
          </a:bodyPr>
          <a:lstStyle/>
          <a:p>
            <a:r>
              <a:rPr lang="fa-IR" sz="1200" dirty="0" smtClean="0">
                <a:solidFill>
                  <a:schemeClr val="bg1"/>
                </a:solidFill>
                <a:cs typeface="B Nazanin" pitchFamily="2" charset="-78"/>
              </a:rPr>
              <a:t>غربی</a:t>
            </a:r>
            <a:endParaRPr lang="en-US" sz="1200" dirty="0">
              <a:solidFill>
                <a:schemeClr val="bg1"/>
              </a:solidFill>
              <a:cs typeface="B Nazanin" pitchFamily="2" charset="-78"/>
            </a:endParaRPr>
          </a:p>
        </p:txBody>
      </p:sp>
      <p:sp>
        <p:nvSpPr>
          <p:cNvPr id="15" name="TextBox 14"/>
          <p:cNvSpPr txBox="1"/>
          <p:nvPr/>
        </p:nvSpPr>
        <p:spPr>
          <a:xfrm>
            <a:off x="4999488" y="2181301"/>
            <a:ext cx="542135" cy="461665"/>
          </a:xfrm>
          <a:prstGeom prst="rect">
            <a:avLst/>
          </a:prstGeom>
          <a:noFill/>
        </p:spPr>
        <p:txBody>
          <a:bodyPr wrap="none" rtlCol="0">
            <a:spAutoFit/>
          </a:bodyPr>
          <a:lstStyle/>
          <a:p>
            <a:pPr algn="ctr"/>
            <a:r>
              <a:rPr lang="fa-IR" sz="1200" dirty="0" smtClean="0">
                <a:solidFill>
                  <a:schemeClr val="bg1"/>
                </a:solidFill>
                <a:cs typeface="B Nazanin" pitchFamily="2" charset="-78"/>
              </a:rPr>
              <a:t>خراسان</a:t>
            </a:r>
          </a:p>
          <a:p>
            <a:pPr algn="ctr"/>
            <a:r>
              <a:rPr lang="fa-IR" sz="1200" dirty="0" smtClean="0">
                <a:solidFill>
                  <a:schemeClr val="bg1"/>
                </a:solidFill>
                <a:cs typeface="B Nazanin" pitchFamily="2" charset="-78"/>
              </a:rPr>
              <a:t>شمالی</a:t>
            </a:r>
            <a:endParaRPr lang="en-US" sz="1200" dirty="0">
              <a:solidFill>
                <a:schemeClr val="bg1"/>
              </a:solidFill>
              <a:cs typeface="B Nazanin" pitchFamily="2" charset="-78"/>
            </a:endParaRPr>
          </a:p>
        </p:txBody>
      </p:sp>
      <p:sp>
        <p:nvSpPr>
          <p:cNvPr id="16" name="TextBox 15"/>
          <p:cNvSpPr txBox="1"/>
          <p:nvPr/>
        </p:nvSpPr>
        <p:spPr>
          <a:xfrm>
            <a:off x="5386385" y="2923401"/>
            <a:ext cx="870751" cy="276999"/>
          </a:xfrm>
          <a:prstGeom prst="rect">
            <a:avLst/>
          </a:prstGeom>
          <a:noFill/>
        </p:spPr>
        <p:txBody>
          <a:bodyPr wrap="none" rtlCol="0">
            <a:spAutoFit/>
          </a:bodyPr>
          <a:lstStyle/>
          <a:p>
            <a:r>
              <a:rPr lang="fa-IR" sz="1200" dirty="0" smtClean="0">
                <a:solidFill>
                  <a:schemeClr val="bg1"/>
                </a:solidFill>
                <a:cs typeface="B Nazanin" pitchFamily="2" charset="-78"/>
              </a:rPr>
              <a:t>خراسان رضوی</a:t>
            </a:r>
            <a:endParaRPr lang="en-US" sz="1200" dirty="0">
              <a:solidFill>
                <a:schemeClr val="bg1"/>
              </a:solidFill>
              <a:cs typeface="B Nazanin" pitchFamily="2" charset="-78"/>
            </a:endParaRPr>
          </a:p>
        </p:txBody>
      </p:sp>
      <p:sp>
        <p:nvSpPr>
          <p:cNvPr id="17" name="TextBox 16"/>
          <p:cNvSpPr txBox="1"/>
          <p:nvPr/>
        </p:nvSpPr>
        <p:spPr>
          <a:xfrm>
            <a:off x="5715001" y="3936418"/>
            <a:ext cx="542135" cy="461665"/>
          </a:xfrm>
          <a:prstGeom prst="rect">
            <a:avLst/>
          </a:prstGeom>
          <a:noFill/>
        </p:spPr>
        <p:txBody>
          <a:bodyPr wrap="none" rtlCol="0">
            <a:spAutoFit/>
          </a:bodyPr>
          <a:lstStyle/>
          <a:p>
            <a:pPr algn="ctr"/>
            <a:r>
              <a:rPr lang="fa-IR" sz="1200" dirty="0" smtClean="0">
                <a:solidFill>
                  <a:schemeClr val="bg1"/>
                </a:solidFill>
                <a:cs typeface="B Nazanin" pitchFamily="2" charset="-78"/>
              </a:rPr>
              <a:t>خراسان</a:t>
            </a:r>
          </a:p>
          <a:p>
            <a:pPr algn="ctr"/>
            <a:r>
              <a:rPr lang="fa-IR" sz="1200" dirty="0" smtClean="0">
                <a:solidFill>
                  <a:schemeClr val="bg1"/>
                </a:solidFill>
                <a:cs typeface="B Nazanin" pitchFamily="2" charset="-78"/>
              </a:rPr>
              <a:t>جنوبی</a:t>
            </a:r>
            <a:endParaRPr lang="en-US" sz="1200" dirty="0">
              <a:solidFill>
                <a:schemeClr val="bg1"/>
              </a:solidFill>
              <a:cs typeface="B Nazanin" pitchFamily="2" charset="-78"/>
            </a:endParaRPr>
          </a:p>
        </p:txBody>
      </p:sp>
      <p:sp>
        <p:nvSpPr>
          <p:cNvPr id="18" name="TextBox 17"/>
          <p:cNvSpPr txBox="1"/>
          <p:nvPr/>
        </p:nvSpPr>
        <p:spPr>
          <a:xfrm>
            <a:off x="6219036" y="5185313"/>
            <a:ext cx="654346" cy="461665"/>
          </a:xfrm>
          <a:prstGeom prst="rect">
            <a:avLst/>
          </a:prstGeom>
          <a:noFill/>
        </p:spPr>
        <p:txBody>
          <a:bodyPr wrap="none" rtlCol="0">
            <a:spAutoFit/>
          </a:bodyPr>
          <a:lstStyle/>
          <a:p>
            <a:r>
              <a:rPr lang="fa-IR" sz="1200" dirty="0" smtClean="0">
                <a:solidFill>
                  <a:schemeClr val="bg1"/>
                </a:solidFill>
                <a:cs typeface="B Nazanin" pitchFamily="2" charset="-78"/>
              </a:rPr>
              <a:t>سیستان و</a:t>
            </a:r>
          </a:p>
          <a:p>
            <a:r>
              <a:rPr lang="fa-IR" sz="1200" dirty="0" smtClean="0">
                <a:solidFill>
                  <a:schemeClr val="bg1"/>
                </a:solidFill>
                <a:cs typeface="B Nazanin" pitchFamily="2" charset="-78"/>
              </a:rPr>
              <a:t>بلوچستان</a:t>
            </a:r>
          </a:p>
        </p:txBody>
      </p:sp>
      <p:sp>
        <p:nvSpPr>
          <p:cNvPr id="19" name="TextBox 18"/>
          <p:cNvSpPr txBox="1"/>
          <p:nvPr/>
        </p:nvSpPr>
        <p:spPr>
          <a:xfrm>
            <a:off x="4953000" y="5416146"/>
            <a:ext cx="588623" cy="276999"/>
          </a:xfrm>
          <a:prstGeom prst="rect">
            <a:avLst/>
          </a:prstGeom>
          <a:noFill/>
        </p:spPr>
        <p:txBody>
          <a:bodyPr wrap="none" rtlCol="0">
            <a:spAutoFit/>
          </a:bodyPr>
          <a:lstStyle/>
          <a:p>
            <a:r>
              <a:rPr lang="fa-IR" sz="1200" dirty="0" smtClean="0">
                <a:solidFill>
                  <a:schemeClr val="bg1"/>
                </a:solidFill>
                <a:cs typeface="B Nazanin" pitchFamily="2" charset="-78"/>
              </a:rPr>
              <a:t>هرمزگان</a:t>
            </a:r>
            <a:endParaRPr lang="en-US" sz="1200" dirty="0">
              <a:solidFill>
                <a:schemeClr val="bg1"/>
              </a:solidFill>
              <a:cs typeface="B Nazanin" pitchFamily="2" charset="-78"/>
            </a:endParaRPr>
          </a:p>
        </p:txBody>
      </p:sp>
      <p:sp>
        <p:nvSpPr>
          <p:cNvPr id="20" name="TextBox 19"/>
          <p:cNvSpPr txBox="1"/>
          <p:nvPr/>
        </p:nvSpPr>
        <p:spPr>
          <a:xfrm>
            <a:off x="2328708" y="3562037"/>
            <a:ext cx="389850" cy="276999"/>
          </a:xfrm>
          <a:prstGeom prst="rect">
            <a:avLst/>
          </a:prstGeom>
          <a:noFill/>
        </p:spPr>
        <p:txBody>
          <a:bodyPr wrap="none" rtlCol="0">
            <a:spAutoFit/>
          </a:bodyPr>
          <a:lstStyle/>
          <a:p>
            <a:r>
              <a:rPr lang="fa-IR" sz="1200" dirty="0" smtClean="0">
                <a:solidFill>
                  <a:schemeClr val="bg1"/>
                </a:solidFill>
                <a:cs typeface="B Nazanin" pitchFamily="2" charset="-78"/>
              </a:rPr>
              <a:t>ایلام</a:t>
            </a:r>
            <a:endParaRPr lang="en-US" sz="1200" dirty="0">
              <a:solidFill>
                <a:schemeClr val="bg1"/>
              </a:solidFill>
              <a:cs typeface="B Nazanin" pitchFamily="2" charset="-78"/>
            </a:endParaRPr>
          </a:p>
        </p:txBody>
      </p:sp>
      <p:sp>
        <p:nvSpPr>
          <p:cNvPr id="21" name="TextBox 20"/>
          <p:cNvSpPr txBox="1"/>
          <p:nvPr/>
        </p:nvSpPr>
        <p:spPr>
          <a:xfrm>
            <a:off x="3810000" y="2610366"/>
            <a:ext cx="572593" cy="276999"/>
          </a:xfrm>
          <a:prstGeom prst="rect">
            <a:avLst/>
          </a:prstGeom>
          <a:noFill/>
        </p:spPr>
        <p:txBody>
          <a:bodyPr wrap="none" rtlCol="0">
            <a:spAutoFit/>
          </a:bodyPr>
          <a:lstStyle/>
          <a:p>
            <a:r>
              <a:rPr lang="fa-IR" sz="1200" dirty="0" smtClean="0">
                <a:solidFill>
                  <a:schemeClr val="bg1"/>
                </a:solidFill>
                <a:cs typeface="B Nazanin" pitchFamily="2" charset="-78"/>
              </a:rPr>
              <a:t>مازندران</a:t>
            </a:r>
            <a:endParaRPr lang="en-US" sz="1200" dirty="0">
              <a:solidFill>
                <a:schemeClr val="bg1"/>
              </a:solidFill>
              <a:cs typeface="B Nazanin" pitchFamily="2" charset="-78"/>
            </a:endParaRPr>
          </a:p>
        </p:txBody>
      </p:sp>
      <p:sp>
        <p:nvSpPr>
          <p:cNvPr id="22" name="TextBox 21"/>
          <p:cNvSpPr txBox="1"/>
          <p:nvPr/>
        </p:nvSpPr>
        <p:spPr>
          <a:xfrm>
            <a:off x="3200400" y="2404183"/>
            <a:ext cx="461986" cy="276999"/>
          </a:xfrm>
          <a:prstGeom prst="rect">
            <a:avLst/>
          </a:prstGeom>
          <a:noFill/>
        </p:spPr>
        <p:txBody>
          <a:bodyPr wrap="none" rtlCol="0">
            <a:spAutoFit/>
          </a:bodyPr>
          <a:lstStyle/>
          <a:p>
            <a:r>
              <a:rPr lang="fa-IR" sz="1200" dirty="0" smtClean="0">
                <a:solidFill>
                  <a:schemeClr val="bg1"/>
                </a:solidFill>
                <a:cs typeface="B Nazanin" pitchFamily="2" charset="-78"/>
              </a:rPr>
              <a:t>گیلان</a:t>
            </a:r>
            <a:endParaRPr lang="en-US" sz="1200" dirty="0">
              <a:solidFill>
                <a:schemeClr val="bg1"/>
              </a:solidFill>
              <a:cs typeface="B Nazanin" pitchFamily="2" charset="-78"/>
            </a:endParaRPr>
          </a:p>
        </p:txBody>
      </p:sp>
      <p:sp>
        <p:nvSpPr>
          <p:cNvPr id="23" name="TextBox 22"/>
          <p:cNvSpPr txBox="1"/>
          <p:nvPr/>
        </p:nvSpPr>
        <p:spPr>
          <a:xfrm>
            <a:off x="4446312" y="2346067"/>
            <a:ext cx="534121" cy="276999"/>
          </a:xfrm>
          <a:prstGeom prst="rect">
            <a:avLst/>
          </a:prstGeom>
          <a:noFill/>
        </p:spPr>
        <p:txBody>
          <a:bodyPr wrap="none" rtlCol="0">
            <a:spAutoFit/>
          </a:bodyPr>
          <a:lstStyle/>
          <a:p>
            <a:r>
              <a:rPr lang="fa-IR" sz="1200" dirty="0" smtClean="0">
                <a:solidFill>
                  <a:schemeClr val="bg1"/>
                </a:solidFill>
                <a:cs typeface="B Nazanin" pitchFamily="2" charset="-78"/>
              </a:rPr>
              <a:t>گلستان</a:t>
            </a:r>
            <a:endParaRPr lang="en-US" sz="1200" dirty="0">
              <a:solidFill>
                <a:schemeClr val="bg1"/>
              </a:solidFill>
              <a:cs typeface="B Nazanin" pitchFamily="2" charset="-78"/>
            </a:endParaRPr>
          </a:p>
        </p:txBody>
      </p:sp>
      <p:sp>
        <p:nvSpPr>
          <p:cNvPr id="24" name="TextBox 23"/>
          <p:cNvSpPr txBox="1"/>
          <p:nvPr/>
        </p:nvSpPr>
        <p:spPr>
          <a:xfrm>
            <a:off x="2729678" y="3553050"/>
            <a:ext cx="513282" cy="276999"/>
          </a:xfrm>
          <a:prstGeom prst="rect">
            <a:avLst/>
          </a:prstGeom>
          <a:noFill/>
        </p:spPr>
        <p:txBody>
          <a:bodyPr wrap="none" rtlCol="0">
            <a:spAutoFit/>
          </a:bodyPr>
          <a:lstStyle/>
          <a:p>
            <a:r>
              <a:rPr lang="fa-IR" sz="1200" dirty="0" smtClean="0">
                <a:solidFill>
                  <a:schemeClr val="bg1"/>
                </a:solidFill>
                <a:cs typeface="B Nazanin" pitchFamily="2" charset="-78"/>
              </a:rPr>
              <a:t>لرستان</a:t>
            </a:r>
            <a:endParaRPr lang="en-US" sz="1200" dirty="0">
              <a:solidFill>
                <a:schemeClr val="bg1"/>
              </a:solidFill>
              <a:cs typeface="B Nazanin" pitchFamily="2" charset="-78"/>
            </a:endParaRPr>
          </a:p>
        </p:txBody>
      </p:sp>
      <p:sp>
        <p:nvSpPr>
          <p:cNvPr id="25" name="TextBox 24"/>
          <p:cNvSpPr txBox="1"/>
          <p:nvPr/>
        </p:nvSpPr>
        <p:spPr>
          <a:xfrm>
            <a:off x="2373206" y="2772367"/>
            <a:ext cx="606256" cy="276999"/>
          </a:xfrm>
          <a:prstGeom prst="rect">
            <a:avLst/>
          </a:prstGeom>
          <a:noFill/>
        </p:spPr>
        <p:txBody>
          <a:bodyPr wrap="none" rtlCol="0">
            <a:spAutoFit/>
          </a:bodyPr>
          <a:lstStyle/>
          <a:p>
            <a:r>
              <a:rPr lang="fa-IR" sz="1200" dirty="0" smtClean="0">
                <a:solidFill>
                  <a:schemeClr val="bg1"/>
                </a:solidFill>
                <a:cs typeface="B Nazanin" pitchFamily="2" charset="-78"/>
              </a:rPr>
              <a:t>کردستان</a:t>
            </a:r>
            <a:endParaRPr lang="en-US" sz="1200" dirty="0">
              <a:solidFill>
                <a:schemeClr val="bg1"/>
              </a:solidFill>
              <a:cs typeface="B Nazanin" pitchFamily="2" charset="-78"/>
            </a:endParaRPr>
          </a:p>
        </p:txBody>
      </p:sp>
      <p:sp>
        <p:nvSpPr>
          <p:cNvPr id="26" name="TextBox 25"/>
          <p:cNvSpPr txBox="1"/>
          <p:nvPr/>
        </p:nvSpPr>
        <p:spPr>
          <a:xfrm>
            <a:off x="2228946" y="3200400"/>
            <a:ext cx="585417" cy="276999"/>
          </a:xfrm>
          <a:prstGeom prst="rect">
            <a:avLst/>
          </a:prstGeom>
          <a:noFill/>
        </p:spPr>
        <p:txBody>
          <a:bodyPr wrap="none" rtlCol="0">
            <a:spAutoFit/>
          </a:bodyPr>
          <a:lstStyle/>
          <a:p>
            <a:r>
              <a:rPr lang="fa-IR" sz="1200" dirty="0" smtClean="0">
                <a:solidFill>
                  <a:schemeClr val="bg1"/>
                </a:solidFill>
                <a:cs typeface="B Nazanin" pitchFamily="2" charset="-78"/>
              </a:rPr>
              <a:t>کرمانشاه</a:t>
            </a:r>
            <a:endParaRPr lang="en-US" sz="1200" dirty="0">
              <a:solidFill>
                <a:schemeClr val="bg1"/>
              </a:solidFill>
              <a:cs typeface="B Nazanin" pitchFamily="2" charset="-78"/>
            </a:endParaRPr>
          </a:p>
        </p:txBody>
      </p:sp>
      <p:sp>
        <p:nvSpPr>
          <p:cNvPr id="27" name="TextBox 26"/>
          <p:cNvSpPr txBox="1"/>
          <p:nvPr/>
        </p:nvSpPr>
        <p:spPr>
          <a:xfrm>
            <a:off x="3173148" y="3285038"/>
            <a:ext cx="506870" cy="276999"/>
          </a:xfrm>
          <a:prstGeom prst="rect">
            <a:avLst/>
          </a:prstGeom>
          <a:noFill/>
        </p:spPr>
        <p:txBody>
          <a:bodyPr wrap="none" rtlCol="0">
            <a:spAutoFit/>
          </a:bodyPr>
          <a:lstStyle/>
          <a:p>
            <a:r>
              <a:rPr lang="fa-IR" sz="1200" dirty="0" smtClean="0">
                <a:solidFill>
                  <a:schemeClr val="bg1"/>
                </a:solidFill>
                <a:cs typeface="B Nazanin" pitchFamily="2" charset="-78"/>
              </a:rPr>
              <a:t>مرکزی</a:t>
            </a:r>
            <a:endParaRPr lang="en-US" sz="1200" dirty="0">
              <a:solidFill>
                <a:schemeClr val="bg1"/>
              </a:solidFill>
              <a:cs typeface="B Nazanin" pitchFamily="2" charset="-78"/>
            </a:endParaRPr>
          </a:p>
        </p:txBody>
      </p:sp>
      <p:sp>
        <p:nvSpPr>
          <p:cNvPr id="28" name="TextBox 27"/>
          <p:cNvSpPr txBox="1"/>
          <p:nvPr/>
        </p:nvSpPr>
        <p:spPr>
          <a:xfrm>
            <a:off x="2837903" y="3036666"/>
            <a:ext cx="494046" cy="276999"/>
          </a:xfrm>
          <a:prstGeom prst="rect">
            <a:avLst/>
          </a:prstGeom>
          <a:noFill/>
        </p:spPr>
        <p:txBody>
          <a:bodyPr wrap="none" rtlCol="0">
            <a:spAutoFit/>
          </a:bodyPr>
          <a:lstStyle/>
          <a:p>
            <a:r>
              <a:rPr lang="fa-IR" sz="1200" dirty="0" smtClean="0">
                <a:solidFill>
                  <a:schemeClr val="bg1"/>
                </a:solidFill>
                <a:cs typeface="B Nazanin" pitchFamily="2" charset="-78"/>
              </a:rPr>
              <a:t>همدان</a:t>
            </a:r>
            <a:endParaRPr lang="en-US" sz="1200" dirty="0">
              <a:solidFill>
                <a:schemeClr val="bg1"/>
              </a:solidFill>
              <a:cs typeface="B Nazanin" pitchFamily="2" charset="-78"/>
            </a:endParaRPr>
          </a:p>
        </p:txBody>
      </p:sp>
      <p:sp>
        <p:nvSpPr>
          <p:cNvPr id="29" name="TextBox 28"/>
          <p:cNvSpPr txBox="1"/>
          <p:nvPr/>
        </p:nvSpPr>
        <p:spPr>
          <a:xfrm>
            <a:off x="2792160" y="4096593"/>
            <a:ext cx="615874" cy="276999"/>
          </a:xfrm>
          <a:prstGeom prst="rect">
            <a:avLst/>
          </a:prstGeom>
          <a:noFill/>
        </p:spPr>
        <p:txBody>
          <a:bodyPr wrap="none" rtlCol="0">
            <a:spAutoFit/>
          </a:bodyPr>
          <a:lstStyle/>
          <a:p>
            <a:r>
              <a:rPr lang="fa-IR" sz="1200" dirty="0" smtClean="0">
                <a:solidFill>
                  <a:schemeClr val="bg1"/>
                </a:solidFill>
                <a:cs typeface="B Nazanin" pitchFamily="2" charset="-78"/>
              </a:rPr>
              <a:t>خوزستان</a:t>
            </a:r>
            <a:endParaRPr lang="en-US" sz="1200" dirty="0">
              <a:solidFill>
                <a:schemeClr val="bg1"/>
              </a:solidFill>
              <a:cs typeface="B Nazanin" pitchFamily="2" charset="-78"/>
            </a:endParaRPr>
          </a:p>
        </p:txBody>
      </p:sp>
      <p:sp>
        <p:nvSpPr>
          <p:cNvPr id="30" name="TextBox 29"/>
          <p:cNvSpPr txBox="1"/>
          <p:nvPr/>
        </p:nvSpPr>
        <p:spPr>
          <a:xfrm>
            <a:off x="3565382" y="4983777"/>
            <a:ext cx="463588" cy="276999"/>
          </a:xfrm>
          <a:prstGeom prst="rect">
            <a:avLst/>
          </a:prstGeom>
          <a:noFill/>
        </p:spPr>
        <p:txBody>
          <a:bodyPr wrap="none" rtlCol="0">
            <a:spAutoFit/>
          </a:bodyPr>
          <a:lstStyle/>
          <a:p>
            <a:r>
              <a:rPr lang="fa-IR" sz="1200" dirty="0" smtClean="0">
                <a:solidFill>
                  <a:schemeClr val="bg1"/>
                </a:solidFill>
                <a:cs typeface="B Nazanin" pitchFamily="2" charset="-78"/>
              </a:rPr>
              <a:t>بوشهر</a:t>
            </a:r>
            <a:endParaRPr lang="en-US" sz="1200" dirty="0">
              <a:solidFill>
                <a:schemeClr val="bg1"/>
              </a:solidFill>
              <a:cs typeface="B Nazanin" pitchFamily="2" charset="-78"/>
            </a:endParaRPr>
          </a:p>
        </p:txBody>
      </p:sp>
      <p:sp>
        <p:nvSpPr>
          <p:cNvPr id="31" name="TextBox 30"/>
          <p:cNvSpPr txBox="1"/>
          <p:nvPr/>
        </p:nvSpPr>
        <p:spPr>
          <a:xfrm>
            <a:off x="3895995" y="4783723"/>
            <a:ext cx="441146" cy="276999"/>
          </a:xfrm>
          <a:prstGeom prst="rect">
            <a:avLst/>
          </a:prstGeom>
          <a:noFill/>
        </p:spPr>
        <p:txBody>
          <a:bodyPr wrap="none" rtlCol="0">
            <a:spAutoFit/>
          </a:bodyPr>
          <a:lstStyle/>
          <a:p>
            <a:r>
              <a:rPr lang="fa-IR" sz="1200" dirty="0" smtClean="0">
                <a:solidFill>
                  <a:schemeClr val="bg1"/>
                </a:solidFill>
                <a:cs typeface="B Nazanin" pitchFamily="2" charset="-78"/>
              </a:rPr>
              <a:t>فارس</a:t>
            </a:r>
            <a:endParaRPr lang="en-US" sz="1200" dirty="0">
              <a:solidFill>
                <a:schemeClr val="bg1"/>
              </a:solidFill>
              <a:cs typeface="B Nazanin" pitchFamily="2" charset="-78"/>
            </a:endParaRPr>
          </a:p>
        </p:txBody>
      </p:sp>
      <p:sp>
        <p:nvSpPr>
          <p:cNvPr id="1024" name="TextBox 1023"/>
          <p:cNvSpPr txBox="1"/>
          <p:nvPr/>
        </p:nvSpPr>
        <p:spPr>
          <a:xfrm>
            <a:off x="3284855" y="4341320"/>
            <a:ext cx="606256" cy="276999"/>
          </a:xfrm>
          <a:prstGeom prst="rect">
            <a:avLst/>
          </a:prstGeom>
          <a:noFill/>
        </p:spPr>
        <p:txBody>
          <a:bodyPr wrap="none" rtlCol="0">
            <a:spAutoFit/>
          </a:bodyPr>
          <a:lstStyle/>
          <a:p>
            <a:r>
              <a:rPr lang="fa-IR" sz="1200" dirty="0" smtClean="0">
                <a:solidFill>
                  <a:schemeClr val="bg1"/>
                </a:solidFill>
                <a:cs typeface="B Nazanin" pitchFamily="2" charset="-78"/>
              </a:rPr>
              <a:t>کهگیلویه</a:t>
            </a:r>
          </a:p>
        </p:txBody>
      </p:sp>
      <p:sp>
        <p:nvSpPr>
          <p:cNvPr id="1025" name="TextBox 1024"/>
          <p:cNvSpPr txBox="1"/>
          <p:nvPr/>
        </p:nvSpPr>
        <p:spPr>
          <a:xfrm>
            <a:off x="3265615" y="3936418"/>
            <a:ext cx="660758" cy="461665"/>
          </a:xfrm>
          <a:prstGeom prst="rect">
            <a:avLst/>
          </a:prstGeom>
          <a:noFill/>
        </p:spPr>
        <p:txBody>
          <a:bodyPr wrap="none" rtlCol="0">
            <a:spAutoFit/>
          </a:bodyPr>
          <a:lstStyle/>
          <a:p>
            <a:r>
              <a:rPr lang="fa-IR" sz="1200" dirty="0" smtClean="0">
                <a:solidFill>
                  <a:schemeClr val="bg1"/>
                </a:solidFill>
                <a:cs typeface="B Nazanin" pitchFamily="2" charset="-78"/>
              </a:rPr>
              <a:t>چهارمحال</a:t>
            </a:r>
          </a:p>
          <a:p>
            <a:endParaRPr lang="fa-IR" sz="1200" dirty="0" smtClean="0">
              <a:solidFill>
                <a:schemeClr val="bg1"/>
              </a:solidFill>
              <a:cs typeface="B Nazanin" pitchFamily="2" charset="-78"/>
            </a:endParaRPr>
          </a:p>
        </p:txBody>
      </p:sp>
      <p:sp>
        <p:nvSpPr>
          <p:cNvPr id="1026" name="TextBox 1025"/>
          <p:cNvSpPr txBox="1"/>
          <p:nvPr/>
        </p:nvSpPr>
        <p:spPr>
          <a:xfrm>
            <a:off x="2830260" y="2541815"/>
            <a:ext cx="461986" cy="276999"/>
          </a:xfrm>
          <a:prstGeom prst="rect">
            <a:avLst/>
          </a:prstGeom>
          <a:noFill/>
        </p:spPr>
        <p:txBody>
          <a:bodyPr wrap="none" rtlCol="0">
            <a:spAutoFit/>
          </a:bodyPr>
          <a:lstStyle/>
          <a:p>
            <a:r>
              <a:rPr lang="fa-IR" sz="1200" dirty="0" smtClean="0">
                <a:solidFill>
                  <a:schemeClr val="bg1"/>
                </a:solidFill>
                <a:cs typeface="B Nazanin" pitchFamily="2" charset="-78"/>
              </a:rPr>
              <a:t>زنجان</a:t>
            </a:r>
            <a:endParaRPr lang="en-US" sz="1200" dirty="0">
              <a:solidFill>
                <a:schemeClr val="bg1"/>
              </a:solidFill>
              <a:cs typeface="B Nazanin" pitchFamily="2" charset="-78"/>
            </a:endParaRPr>
          </a:p>
        </p:txBody>
      </p:sp>
      <p:sp>
        <p:nvSpPr>
          <p:cNvPr id="1029" name="TextBox 1028"/>
          <p:cNvSpPr txBox="1"/>
          <p:nvPr/>
        </p:nvSpPr>
        <p:spPr>
          <a:xfrm>
            <a:off x="4417276" y="2998565"/>
            <a:ext cx="500458" cy="276999"/>
          </a:xfrm>
          <a:prstGeom prst="rect">
            <a:avLst/>
          </a:prstGeom>
          <a:noFill/>
        </p:spPr>
        <p:txBody>
          <a:bodyPr wrap="none" rtlCol="0">
            <a:spAutoFit/>
          </a:bodyPr>
          <a:lstStyle/>
          <a:p>
            <a:r>
              <a:rPr lang="fa-IR" sz="1200" dirty="0" smtClean="0">
                <a:solidFill>
                  <a:schemeClr val="bg1"/>
                </a:solidFill>
                <a:cs typeface="B Nazanin" pitchFamily="2" charset="-78"/>
              </a:rPr>
              <a:t>سمنان</a:t>
            </a:r>
            <a:endParaRPr lang="en-US" sz="1200" dirty="0">
              <a:solidFill>
                <a:schemeClr val="bg1"/>
              </a:solidFill>
              <a:cs typeface="B Nazanin" pitchFamily="2" charset="-78"/>
            </a:endParaRPr>
          </a:p>
        </p:txBody>
      </p:sp>
      <p:sp>
        <p:nvSpPr>
          <p:cNvPr id="1030" name="TextBox 1029"/>
          <p:cNvSpPr txBox="1"/>
          <p:nvPr/>
        </p:nvSpPr>
        <p:spPr>
          <a:xfrm>
            <a:off x="3884649" y="3700536"/>
            <a:ext cx="524503" cy="276999"/>
          </a:xfrm>
          <a:prstGeom prst="rect">
            <a:avLst/>
          </a:prstGeom>
          <a:noFill/>
        </p:spPr>
        <p:txBody>
          <a:bodyPr wrap="none" rtlCol="0">
            <a:spAutoFit/>
          </a:bodyPr>
          <a:lstStyle/>
          <a:p>
            <a:r>
              <a:rPr lang="fa-IR" sz="1200" dirty="0" smtClean="0">
                <a:solidFill>
                  <a:schemeClr val="bg1"/>
                </a:solidFill>
                <a:cs typeface="B Nazanin" pitchFamily="2" charset="-78"/>
              </a:rPr>
              <a:t>اصفهان</a:t>
            </a:r>
            <a:endParaRPr lang="en-US" sz="1200" dirty="0">
              <a:solidFill>
                <a:schemeClr val="bg1"/>
              </a:solidFill>
              <a:cs typeface="B Nazanin" pitchFamily="2" charset="-78"/>
            </a:endParaRPr>
          </a:p>
        </p:txBody>
      </p:sp>
      <p:sp>
        <p:nvSpPr>
          <p:cNvPr id="1031" name="TextBox 1030"/>
          <p:cNvSpPr txBox="1"/>
          <p:nvPr/>
        </p:nvSpPr>
        <p:spPr>
          <a:xfrm>
            <a:off x="3565382" y="2784901"/>
            <a:ext cx="439544" cy="276999"/>
          </a:xfrm>
          <a:prstGeom prst="rect">
            <a:avLst/>
          </a:prstGeom>
          <a:noFill/>
        </p:spPr>
        <p:txBody>
          <a:bodyPr wrap="none" rtlCol="0">
            <a:spAutoFit/>
          </a:bodyPr>
          <a:lstStyle/>
          <a:p>
            <a:r>
              <a:rPr lang="fa-IR" sz="1200" dirty="0" smtClean="0">
                <a:solidFill>
                  <a:schemeClr val="bg1"/>
                </a:solidFill>
                <a:cs typeface="B Nazanin" pitchFamily="2" charset="-78"/>
              </a:rPr>
              <a:t>تهران</a:t>
            </a:r>
            <a:endParaRPr lang="en-US" sz="1200" dirty="0">
              <a:solidFill>
                <a:schemeClr val="bg1"/>
              </a:solidFill>
              <a:cs typeface="B Nazanin" pitchFamily="2" charset="-78"/>
            </a:endParaRPr>
          </a:p>
        </p:txBody>
      </p:sp>
      <p:sp>
        <p:nvSpPr>
          <p:cNvPr id="1032" name="TextBox 1031"/>
          <p:cNvSpPr txBox="1"/>
          <p:nvPr/>
        </p:nvSpPr>
        <p:spPr>
          <a:xfrm>
            <a:off x="3514174" y="3146538"/>
            <a:ext cx="300082" cy="276999"/>
          </a:xfrm>
          <a:prstGeom prst="rect">
            <a:avLst/>
          </a:prstGeom>
          <a:noFill/>
        </p:spPr>
        <p:txBody>
          <a:bodyPr wrap="none" rtlCol="0">
            <a:spAutoFit/>
          </a:bodyPr>
          <a:lstStyle/>
          <a:p>
            <a:r>
              <a:rPr lang="fa-IR" sz="1200" dirty="0" smtClean="0">
                <a:solidFill>
                  <a:schemeClr val="bg1"/>
                </a:solidFill>
                <a:cs typeface="B Nazanin" pitchFamily="2" charset="-78"/>
              </a:rPr>
              <a:t>قم</a:t>
            </a:r>
            <a:endParaRPr lang="en-US" sz="1200" dirty="0">
              <a:solidFill>
                <a:schemeClr val="bg1"/>
              </a:solidFill>
              <a:cs typeface="B Nazanin" pitchFamily="2" charset="-78"/>
            </a:endParaRPr>
          </a:p>
        </p:txBody>
      </p:sp>
      <p:sp>
        <p:nvSpPr>
          <p:cNvPr id="1033" name="TextBox 1032"/>
          <p:cNvSpPr txBox="1"/>
          <p:nvPr/>
        </p:nvSpPr>
        <p:spPr>
          <a:xfrm>
            <a:off x="4638972" y="4002223"/>
            <a:ext cx="335348" cy="276999"/>
          </a:xfrm>
          <a:prstGeom prst="rect">
            <a:avLst/>
          </a:prstGeom>
          <a:noFill/>
        </p:spPr>
        <p:txBody>
          <a:bodyPr wrap="none" rtlCol="0">
            <a:spAutoFit/>
          </a:bodyPr>
          <a:lstStyle/>
          <a:p>
            <a:r>
              <a:rPr lang="fa-IR" sz="1200" dirty="0" smtClean="0">
                <a:solidFill>
                  <a:schemeClr val="bg1"/>
                </a:solidFill>
                <a:cs typeface="B Nazanin" pitchFamily="2" charset="-78"/>
              </a:rPr>
              <a:t>یزد</a:t>
            </a:r>
            <a:endParaRPr lang="en-US" sz="1200" dirty="0">
              <a:solidFill>
                <a:schemeClr val="bg1"/>
              </a:solidFill>
              <a:cs typeface="B Nazanin" pitchFamily="2" charset="-78"/>
            </a:endParaRPr>
          </a:p>
        </p:txBody>
      </p:sp>
      <p:sp>
        <p:nvSpPr>
          <p:cNvPr id="1034" name="TextBox 1033"/>
          <p:cNvSpPr txBox="1"/>
          <p:nvPr/>
        </p:nvSpPr>
        <p:spPr>
          <a:xfrm>
            <a:off x="5386385" y="4657337"/>
            <a:ext cx="470000" cy="276999"/>
          </a:xfrm>
          <a:prstGeom prst="rect">
            <a:avLst/>
          </a:prstGeom>
          <a:noFill/>
        </p:spPr>
        <p:txBody>
          <a:bodyPr wrap="none" rtlCol="0">
            <a:spAutoFit/>
          </a:bodyPr>
          <a:lstStyle/>
          <a:p>
            <a:r>
              <a:rPr lang="fa-IR" sz="1200" dirty="0" smtClean="0">
                <a:solidFill>
                  <a:schemeClr val="bg1"/>
                </a:solidFill>
                <a:cs typeface="B Nazanin" pitchFamily="2" charset="-78"/>
              </a:rPr>
              <a:t>کرمان</a:t>
            </a:r>
            <a:endParaRPr lang="en-US" sz="1200" dirty="0">
              <a:solidFill>
                <a:schemeClr val="bg1"/>
              </a:solidFill>
              <a:cs typeface="B Nazanin" pitchFamily="2" charset="-78"/>
            </a:endParaRPr>
          </a:p>
        </p:txBody>
      </p:sp>
      <p:sp>
        <p:nvSpPr>
          <p:cNvPr id="1035" name="TextBox 1034"/>
          <p:cNvSpPr txBox="1"/>
          <p:nvPr/>
        </p:nvSpPr>
        <p:spPr>
          <a:xfrm>
            <a:off x="3155462" y="2721566"/>
            <a:ext cx="458780" cy="276999"/>
          </a:xfrm>
          <a:prstGeom prst="rect">
            <a:avLst/>
          </a:prstGeom>
          <a:noFill/>
        </p:spPr>
        <p:txBody>
          <a:bodyPr wrap="none" rtlCol="0">
            <a:spAutoFit/>
          </a:bodyPr>
          <a:lstStyle/>
          <a:p>
            <a:r>
              <a:rPr lang="fa-IR" sz="1200" dirty="0" smtClean="0">
                <a:solidFill>
                  <a:schemeClr val="bg1"/>
                </a:solidFill>
                <a:cs typeface="B Nazanin" pitchFamily="2" charset="-78"/>
              </a:rPr>
              <a:t>قزوین</a:t>
            </a:r>
            <a:endParaRPr lang="en-US" sz="1200" dirty="0">
              <a:solidFill>
                <a:schemeClr val="bg1"/>
              </a:solidFill>
              <a:cs typeface="B Nazanin" pitchFamily="2" charset="-78"/>
            </a:endParaRPr>
          </a:p>
        </p:txBody>
      </p:sp>
      <p:sp>
        <p:nvSpPr>
          <p:cNvPr id="1036" name="TextBox 1035"/>
          <p:cNvSpPr txBox="1"/>
          <p:nvPr/>
        </p:nvSpPr>
        <p:spPr>
          <a:xfrm>
            <a:off x="3432429" y="1873524"/>
            <a:ext cx="766557" cy="307777"/>
          </a:xfrm>
          <a:prstGeom prst="rect">
            <a:avLst/>
          </a:prstGeom>
          <a:noFill/>
        </p:spPr>
        <p:txBody>
          <a:bodyPr wrap="none" rtlCol="0">
            <a:spAutoFit/>
          </a:bodyPr>
          <a:lstStyle/>
          <a:p>
            <a:r>
              <a:rPr lang="fa-IR" sz="1400" dirty="0" smtClean="0">
                <a:solidFill>
                  <a:schemeClr val="bg1"/>
                </a:solidFill>
                <a:cs typeface="B Nazanin" pitchFamily="2" charset="-78"/>
              </a:rPr>
              <a:t>دریای خزر</a:t>
            </a:r>
            <a:endParaRPr lang="en-US" sz="1400" dirty="0">
              <a:solidFill>
                <a:schemeClr val="bg1"/>
              </a:solidFill>
              <a:cs typeface="B Nazanin" pitchFamily="2" charset="-78"/>
            </a:endParaRPr>
          </a:p>
        </p:txBody>
      </p:sp>
      <p:sp>
        <p:nvSpPr>
          <p:cNvPr id="1037" name="TextBox 1036"/>
          <p:cNvSpPr txBox="1"/>
          <p:nvPr/>
        </p:nvSpPr>
        <p:spPr>
          <a:xfrm>
            <a:off x="3895995" y="5996937"/>
            <a:ext cx="814647" cy="307777"/>
          </a:xfrm>
          <a:prstGeom prst="rect">
            <a:avLst/>
          </a:prstGeom>
          <a:noFill/>
        </p:spPr>
        <p:txBody>
          <a:bodyPr wrap="none" rtlCol="0">
            <a:spAutoFit/>
          </a:bodyPr>
          <a:lstStyle/>
          <a:p>
            <a:r>
              <a:rPr lang="fa-IR" sz="1400" dirty="0" smtClean="0">
                <a:solidFill>
                  <a:schemeClr val="bg1"/>
                </a:solidFill>
                <a:cs typeface="B Nazanin" pitchFamily="2" charset="-78"/>
              </a:rPr>
              <a:t>خلیج فارس</a:t>
            </a:r>
            <a:endParaRPr lang="en-US" sz="1400" dirty="0">
              <a:solidFill>
                <a:schemeClr val="bg1"/>
              </a:solidFill>
              <a:cs typeface="B Nazanin" pitchFamily="2" charset="-78"/>
            </a:endParaRPr>
          </a:p>
        </p:txBody>
      </p:sp>
      <p:sp>
        <p:nvSpPr>
          <p:cNvPr id="1038" name="TextBox 1037"/>
          <p:cNvSpPr txBox="1"/>
          <p:nvPr/>
        </p:nvSpPr>
        <p:spPr>
          <a:xfrm>
            <a:off x="5764424" y="6249212"/>
            <a:ext cx="833883" cy="307777"/>
          </a:xfrm>
          <a:prstGeom prst="rect">
            <a:avLst/>
          </a:prstGeom>
          <a:noFill/>
        </p:spPr>
        <p:txBody>
          <a:bodyPr wrap="none" rtlCol="0">
            <a:spAutoFit/>
          </a:bodyPr>
          <a:lstStyle/>
          <a:p>
            <a:r>
              <a:rPr lang="fa-IR" sz="1400" dirty="0" smtClean="0">
                <a:solidFill>
                  <a:schemeClr val="bg1"/>
                </a:solidFill>
                <a:cs typeface="B Nazanin" pitchFamily="2" charset="-78"/>
              </a:rPr>
              <a:t>دریای عمان</a:t>
            </a:r>
            <a:endParaRPr lang="en-US" sz="1400" dirty="0">
              <a:solidFill>
                <a:schemeClr val="bg1"/>
              </a:solidFill>
              <a:cs typeface="B Nazanin" pitchFamily="2" charset="-78"/>
            </a:endParaRPr>
          </a:p>
        </p:txBody>
      </p:sp>
      <p:sp>
        <p:nvSpPr>
          <p:cNvPr id="46" name="Slide Number Placeholder 45"/>
          <p:cNvSpPr>
            <a:spLocks noGrp="1"/>
          </p:cNvSpPr>
          <p:nvPr>
            <p:ph type="sldNum" sz="quarter" idx="12"/>
          </p:nvPr>
        </p:nvSpPr>
        <p:spPr/>
        <p:txBody>
          <a:bodyPr/>
          <a:lstStyle/>
          <a:p>
            <a:fld id="{4403A72F-1100-4E64-BAB1-D85BD15939DA}" type="slidenum">
              <a:rPr lang="en-US" smtClean="0"/>
              <a:pPr/>
              <a:t>17</a:t>
            </a:fld>
            <a:endParaRPr lang="en-US"/>
          </a:p>
        </p:txBody>
      </p:sp>
      <p:graphicFrame>
        <p:nvGraphicFramePr>
          <p:cNvPr id="48" name="Table 47"/>
          <p:cNvGraphicFramePr>
            <a:graphicFrameLocks noGrp="1"/>
          </p:cNvGraphicFramePr>
          <p:nvPr>
            <p:extLst>
              <p:ext uri="{D42A27DB-BD31-4B8C-83A1-F6EECF244321}">
                <p14:modId xmlns:p14="http://schemas.microsoft.com/office/powerpoint/2010/main" val="1301197729"/>
              </p:ext>
            </p:extLst>
          </p:nvPr>
        </p:nvGraphicFramePr>
        <p:xfrm>
          <a:off x="179512" y="4005064"/>
          <a:ext cx="1773193" cy="2243335"/>
        </p:xfrm>
        <a:graphic>
          <a:graphicData uri="http://schemas.openxmlformats.org/drawingml/2006/table">
            <a:tbl>
              <a:tblPr/>
              <a:tblGrid>
                <a:gridCol w="1773193"/>
              </a:tblGrid>
              <a:tr h="2243335">
                <a:tc>
                  <a:txBody>
                    <a:bodyPr/>
                    <a:lstStyle/>
                    <a:p>
                      <a:endParaRPr lang="en-US"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extLst>
      <p:ext uri="{BB962C8B-B14F-4D97-AF65-F5344CB8AC3E}">
        <p14:creationId xmlns:p14="http://schemas.microsoft.com/office/powerpoint/2010/main" val="893248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39552" y="476672"/>
            <a:ext cx="8305800" cy="1143000"/>
          </a:xfrm>
        </p:spPr>
        <p:txBody>
          <a:bodyPr>
            <a:noAutofit/>
          </a:bodyPr>
          <a:lstStyle/>
          <a:p>
            <a:pPr algn="ctr"/>
            <a:r>
              <a:rPr lang="fa-IR" sz="4000" dirty="0" smtClean="0">
                <a:cs typeface="B Titr" pitchFamily="2" charset="-78"/>
              </a:rPr>
              <a:t>تعداد جمعیت درسناریوهای مختلف در یک نگاه</a:t>
            </a:r>
            <a:endParaRPr lang="en-US" sz="4000" dirty="0">
              <a:cs typeface="B Titr" pitchFamily="2" charset="-78"/>
            </a:endParaRPr>
          </a:p>
        </p:txBody>
      </p:sp>
      <p:sp>
        <p:nvSpPr>
          <p:cNvPr id="2" name="Slide Number Placeholder 1"/>
          <p:cNvSpPr>
            <a:spLocks noGrp="1"/>
          </p:cNvSpPr>
          <p:nvPr>
            <p:ph type="sldNum" sz="quarter" idx="12"/>
          </p:nvPr>
        </p:nvSpPr>
        <p:spPr/>
        <p:txBody>
          <a:bodyPr/>
          <a:lstStyle/>
          <a:p>
            <a:fld id="{4403A72F-1100-4E64-BAB1-D85BD15939DA}" type="slidenum">
              <a:rPr lang="en-US" smtClean="0"/>
              <a:pPr/>
              <a:t>18</a:t>
            </a:fld>
            <a:endParaRPr lang="en-US"/>
          </a:p>
        </p:txBody>
      </p:sp>
      <p:graphicFrame>
        <p:nvGraphicFramePr>
          <p:cNvPr id="5" name="Chart 4"/>
          <p:cNvGraphicFramePr/>
          <p:nvPr>
            <p:extLst>
              <p:ext uri="{D42A27DB-BD31-4B8C-83A1-F6EECF244321}">
                <p14:modId xmlns:p14="http://schemas.microsoft.com/office/powerpoint/2010/main" val="2243793164"/>
              </p:ext>
            </p:extLst>
          </p:nvPr>
        </p:nvGraphicFramePr>
        <p:xfrm>
          <a:off x="323528" y="2362200"/>
          <a:ext cx="8280920" cy="409113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075219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67544" y="404664"/>
            <a:ext cx="8305800" cy="1143000"/>
          </a:xfrm>
        </p:spPr>
        <p:txBody>
          <a:bodyPr>
            <a:noAutofit/>
          </a:bodyPr>
          <a:lstStyle/>
          <a:p>
            <a:pPr algn="ctr"/>
            <a:r>
              <a:rPr lang="fa-IR" sz="4000" dirty="0" smtClean="0">
                <a:cs typeface="B Titr" pitchFamily="2" charset="-78"/>
              </a:rPr>
              <a:t>باروری کل در سناریوهای مختلف در یک نگاه</a:t>
            </a:r>
            <a:endParaRPr lang="en-US" sz="4000" dirty="0">
              <a:cs typeface="B Titr" pitchFamily="2" charset="-78"/>
            </a:endParaRPr>
          </a:p>
        </p:txBody>
      </p:sp>
      <p:sp>
        <p:nvSpPr>
          <p:cNvPr id="2" name="Slide Number Placeholder 1"/>
          <p:cNvSpPr>
            <a:spLocks noGrp="1"/>
          </p:cNvSpPr>
          <p:nvPr>
            <p:ph type="sldNum" sz="quarter" idx="12"/>
          </p:nvPr>
        </p:nvSpPr>
        <p:spPr/>
        <p:txBody>
          <a:bodyPr/>
          <a:lstStyle/>
          <a:p>
            <a:fld id="{4403A72F-1100-4E64-BAB1-D85BD15939DA}" type="slidenum">
              <a:rPr lang="en-US" smtClean="0"/>
              <a:pPr/>
              <a:t>19</a:t>
            </a:fld>
            <a:endParaRPr lang="en-US"/>
          </a:p>
        </p:txBody>
      </p:sp>
      <p:graphicFrame>
        <p:nvGraphicFramePr>
          <p:cNvPr id="5" name="Chart 4"/>
          <p:cNvGraphicFramePr/>
          <p:nvPr>
            <p:extLst>
              <p:ext uri="{D42A27DB-BD31-4B8C-83A1-F6EECF244321}">
                <p14:modId xmlns:p14="http://schemas.microsoft.com/office/powerpoint/2010/main" val="548536051"/>
              </p:ext>
            </p:extLst>
          </p:nvPr>
        </p:nvGraphicFramePr>
        <p:xfrm>
          <a:off x="467544" y="2057400"/>
          <a:ext cx="7838256" cy="4114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593030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80528" y="2060848"/>
            <a:ext cx="9721080" cy="4933447"/>
          </a:xfrm>
          <a:prstGeom prst="rect">
            <a:avLst/>
          </a:prstGeom>
        </p:spPr>
      </p:pic>
      <p:sp>
        <p:nvSpPr>
          <p:cNvPr id="2" name="Title 1"/>
          <p:cNvSpPr>
            <a:spLocks noGrp="1"/>
          </p:cNvSpPr>
          <p:nvPr>
            <p:ph type="title"/>
          </p:nvPr>
        </p:nvSpPr>
        <p:spPr>
          <a:xfrm>
            <a:off x="467544" y="557808"/>
            <a:ext cx="8229600" cy="1143000"/>
          </a:xfrm>
        </p:spPr>
        <p:txBody>
          <a:bodyPr>
            <a:normAutofit/>
          </a:bodyPr>
          <a:lstStyle/>
          <a:p>
            <a:pPr algn="ctr"/>
            <a:r>
              <a:rPr lang="fa-IR" sz="4000" dirty="0" smtClean="0"/>
              <a:t>فهرست</a:t>
            </a:r>
            <a:endParaRPr lang="en-US" sz="4000" dirty="0"/>
          </a:p>
        </p:txBody>
      </p:sp>
      <p:sp>
        <p:nvSpPr>
          <p:cNvPr id="3" name="Content Placeholder 2"/>
          <p:cNvSpPr>
            <a:spLocks noGrp="1"/>
          </p:cNvSpPr>
          <p:nvPr>
            <p:ph idx="1"/>
          </p:nvPr>
        </p:nvSpPr>
        <p:spPr/>
        <p:txBody>
          <a:bodyPr>
            <a:normAutofit fontScale="77500" lnSpcReduction="20000"/>
          </a:bodyPr>
          <a:lstStyle/>
          <a:p>
            <a:pPr algn="r" rtl="1">
              <a:lnSpc>
                <a:spcPct val="120000"/>
              </a:lnSpc>
            </a:pPr>
            <a:r>
              <a:rPr lang="fa-IR" dirty="0" smtClean="0"/>
              <a:t>نگاهی به سیاست‌های جمعیتی</a:t>
            </a:r>
            <a:endParaRPr lang="en-US" dirty="0" smtClean="0"/>
          </a:p>
          <a:p>
            <a:pPr lvl="1">
              <a:lnSpc>
                <a:spcPct val="120000"/>
              </a:lnSpc>
            </a:pPr>
            <a:r>
              <a:rPr lang="fa-IR" dirty="0" smtClean="0"/>
              <a:t>سیاست‌های جمعیتی در ایران</a:t>
            </a:r>
            <a:endParaRPr lang="en-US" dirty="0" smtClean="0"/>
          </a:p>
          <a:p>
            <a:pPr lvl="1">
              <a:lnSpc>
                <a:spcPct val="120000"/>
              </a:lnSpc>
            </a:pPr>
            <a:r>
              <a:rPr lang="fa-IR" dirty="0" smtClean="0"/>
              <a:t>آمار رشد جمعیت و نرخ باروری در ایران</a:t>
            </a:r>
            <a:endParaRPr lang="en-US" dirty="0" smtClean="0"/>
          </a:p>
          <a:p>
            <a:pPr lvl="1">
              <a:lnSpc>
                <a:spcPct val="120000"/>
              </a:lnSpc>
            </a:pPr>
            <a:r>
              <a:rPr lang="fa-IR" dirty="0"/>
              <a:t>سیاست‌های جمعیتی در کشورهای </a:t>
            </a:r>
            <a:r>
              <a:rPr lang="fa-IR" dirty="0" smtClean="0"/>
              <a:t>غربی</a:t>
            </a:r>
            <a:endParaRPr lang="en-US" dirty="0" smtClean="0"/>
          </a:p>
          <a:p>
            <a:pPr lvl="1">
              <a:lnSpc>
                <a:spcPct val="120000"/>
              </a:lnSpc>
            </a:pPr>
            <a:r>
              <a:rPr lang="fa-IR" dirty="0" smtClean="0"/>
              <a:t>مقایسه نرخ باروری کشورهای مختلف</a:t>
            </a:r>
          </a:p>
          <a:p>
            <a:pPr algn="r" rtl="1">
              <a:lnSpc>
                <a:spcPct val="120000"/>
              </a:lnSpc>
            </a:pPr>
            <a:r>
              <a:rPr lang="fa-IR" dirty="0" smtClean="0"/>
              <a:t>عملیات نظامی بدون اسلحه</a:t>
            </a:r>
          </a:p>
          <a:p>
            <a:pPr lvl="1">
              <a:lnSpc>
                <a:spcPct val="120000"/>
              </a:lnSpc>
            </a:pPr>
            <a:r>
              <a:rPr lang="fa-IR" dirty="0" smtClean="0"/>
              <a:t>تناقض فعالیت‌های غرب</a:t>
            </a:r>
          </a:p>
          <a:p>
            <a:pPr lvl="1">
              <a:lnSpc>
                <a:spcPct val="120000"/>
              </a:lnSpc>
            </a:pPr>
            <a:r>
              <a:rPr lang="fa-IR" dirty="0" smtClean="0"/>
              <a:t>تأثیرات </a:t>
            </a:r>
            <a:r>
              <a:rPr lang="fa-IR" dirty="0"/>
              <a:t>اجرای برنامه تنظیم خانواده در </a:t>
            </a:r>
            <a:r>
              <a:rPr lang="fa-IR" dirty="0" smtClean="0"/>
              <a:t>ایران</a:t>
            </a:r>
            <a:endParaRPr lang="en-US" dirty="0" smtClean="0"/>
          </a:p>
          <a:p>
            <a:pPr>
              <a:lnSpc>
                <a:spcPct val="120000"/>
              </a:lnSpc>
            </a:pPr>
            <a:r>
              <a:rPr lang="fa-IR" dirty="0" smtClean="0"/>
              <a:t>افزایش جمعیت</a:t>
            </a:r>
          </a:p>
          <a:p>
            <a:pPr lvl="1">
              <a:lnSpc>
                <a:spcPct val="120000"/>
              </a:lnSpc>
            </a:pPr>
            <a:r>
              <a:rPr lang="fa-IR" dirty="0" smtClean="0"/>
              <a:t>نگاه </a:t>
            </a:r>
            <a:r>
              <a:rPr lang="fa-IR" dirty="0"/>
              <a:t>مخالفین و </a:t>
            </a:r>
            <a:r>
              <a:rPr lang="fa-IR" dirty="0" smtClean="0"/>
              <a:t>موافقین</a:t>
            </a:r>
            <a:endParaRPr lang="en-US" dirty="0" smtClean="0"/>
          </a:p>
          <a:p>
            <a:pPr lvl="1">
              <a:lnSpc>
                <a:spcPct val="120000"/>
              </a:lnSpc>
            </a:pPr>
            <a:r>
              <a:rPr lang="fa-IR" dirty="0" smtClean="0"/>
              <a:t>دیدگاه اسلام</a:t>
            </a:r>
          </a:p>
          <a:p>
            <a:pPr lvl="1">
              <a:lnSpc>
                <a:spcPct val="120000"/>
              </a:lnSpc>
            </a:pPr>
            <a:r>
              <a:rPr lang="fa-IR" dirty="0" smtClean="0"/>
              <a:t>تدوین راهکارها</a:t>
            </a:r>
          </a:p>
          <a:p>
            <a:pPr algn="r" rtl="1">
              <a:lnSpc>
                <a:spcPct val="120000"/>
              </a:lnSpc>
            </a:pPr>
            <a:endParaRPr lang="en-US"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2</a:t>
            </a:fld>
            <a:endParaRPr lang="en-US" dirty="0"/>
          </a:p>
        </p:txBody>
      </p:sp>
    </p:spTree>
    <p:extLst>
      <p:ext uri="{BB962C8B-B14F-4D97-AF65-F5344CB8AC3E}">
        <p14:creationId xmlns:p14="http://schemas.microsoft.com/office/powerpoint/2010/main" val="3854292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3000"/>
                                        <p:tgtEl>
                                          <p:spTgt spid="3">
                                            <p:txEl>
                                              <p:pRg st="0" end="0"/>
                                            </p:txEl>
                                          </p:spTgt>
                                        </p:tgtEl>
                                      </p:cBhvr>
                                    </p:animEffect>
                                    <p:anim calcmode="lin" valueType="num">
                                      <p:cBhvr>
                                        <p:cTn id="8" dur="3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3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3000"/>
                            </p:stCondLst>
                            <p:childTnLst>
                              <p:par>
                                <p:cTn id="11" presetID="10"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3000"/>
                                        <p:tgtEl>
                                          <p:spTgt spid="3">
                                            <p:txEl>
                                              <p:pRg st="1" end="1"/>
                                            </p:txEl>
                                          </p:spTgt>
                                        </p:tgtEl>
                                      </p:cBhvr>
                                    </p:animEffect>
                                  </p:childTnLst>
                                </p:cTn>
                              </p:par>
                            </p:childTnLst>
                          </p:cTn>
                        </p:par>
                        <p:par>
                          <p:cTn id="14" fill="hold">
                            <p:stCondLst>
                              <p:cond delay="6000"/>
                            </p:stCondLst>
                            <p:childTnLst>
                              <p:par>
                                <p:cTn id="15" presetID="10" presetClass="entr" presetSubtype="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3000"/>
                                        <p:tgtEl>
                                          <p:spTgt spid="3">
                                            <p:txEl>
                                              <p:pRg st="2" end="2"/>
                                            </p:txEl>
                                          </p:spTgt>
                                        </p:tgtEl>
                                      </p:cBhvr>
                                    </p:animEffect>
                                  </p:childTnLst>
                                </p:cTn>
                              </p:par>
                            </p:childTnLst>
                          </p:cTn>
                        </p:par>
                        <p:par>
                          <p:cTn id="18" fill="hold">
                            <p:stCondLst>
                              <p:cond delay="9000"/>
                            </p:stCondLst>
                            <p:childTnLst>
                              <p:par>
                                <p:cTn id="19" presetID="10" presetClass="entr" presetSubtype="0" fill="hold" nodeType="after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3000"/>
                                        <p:tgtEl>
                                          <p:spTgt spid="3">
                                            <p:txEl>
                                              <p:pRg st="3" end="3"/>
                                            </p:txEl>
                                          </p:spTgt>
                                        </p:tgtEl>
                                      </p:cBhvr>
                                    </p:animEffect>
                                  </p:childTnLst>
                                </p:cTn>
                              </p:par>
                            </p:childTnLst>
                          </p:cTn>
                        </p:par>
                        <p:par>
                          <p:cTn id="22" fill="hold">
                            <p:stCondLst>
                              <p:cond delay="12000"/>
                            </p:stCondLst>
                            <p:childTnLst>
                              <p:par>
                                <p:cTn id="23" presetID="10"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3000"/>
                                        <p:tgtEl>
                                          <p:spTgt spid="3">
                                            <p:txEl>
                                              <p:pRg st="4" end="4"/>
                                            </p:txEl>
                                          </p:spTgt>
                                        </p:tgtEl>
                                      </p:cBhvr>
                                    </p:animEffect>
                                  </p:childTnLst>
                                </p:cTn>
                              </p:par>
                            </p:childTnLst>
                          </p:cTn>
                        </p:par>
                        <p:par>
                          <p:cTn id="26" fill="hold">
                            <p:stCondLst>
                              <p:cond delay="15000"/>
                            </p:stCondLst>
                            <p:childTnLst>
                              <p:par>
                                <p:cTn id="27" presetID="42" presetClass="entr" presetSubtype="0" fill="hold" nodeType="after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3000"/>
                                        <p:tgtEl>
                                          <p:spTgt spid="3">
                                            <p:txEl>
                                              <p:pRg st="5" end="5"/>
                                            </p:txEl>
                                          </p:spTgt>
                                        </p:tgtEl>
                                      </p:cBhvr>
                                    </p:animEffect>
                                    <p:anim calcmode="lin" valueType="num">
                                      <p:cBhvr>
                                        <p:cTn id="30" dur="3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1" dur="3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par>
                          <p:cTn id="32" fill="hold">
                            <p:stCondLst>
                              <p:cond delay="18000"/>
                            </p:stCondLst>
                            <p:childTnLst>
                              <p:par>
                                <p:cTn id="33" presetID="10" presetClass="entr" presetSubtype="0" fill="hold"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3000"/>
                                        <p:tgtEl>
                                          <p:spTgt spid="3">
                                            <p:txEl>
                                              <p:pRg st="6" end="6"/>
                                            </p:txEl>
                                          </p:spTgt>
                                        </p:tgtEl>
                                      </p:cBhvr>
                                    </p:animEffect>
                                  </p:childTnLst>
                                </p:cTn>
                              </p:par>
                            </p:childTnLst>
                          </p:cTn>
                        </p:par>
                        <p:par>
                          <p:cTn id="36" fill="hold">
                            <p:stCondLst>
                              <p:cond delay="21000"/>
                            </p:stCondLst>
                            <p:childTnLst>
                              <p:par>
                                <p:cTn id="37" presetID="10" presetClass="entr" presetSubtype="0" fill="hold"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3000"/>
                                        <p:tgtEl>
                                          <p:spTgt spid="3">
                                            <p:txEl>
                                              <p:pRg st="7" end="7"/>
                                            </p:txEl>
                                          </p:spTgt>
                                        </p:tgtEl>
                                      </p:cBhvr>
                                    </p:animEffect>
                                  </p:childTnLst>
                                </p:cTn>
                              </p:par>
                            </p:childTnLst>
                          </p:cTn>
                        </p:par>
                        <p:par>
                          <p:cTn id="40" fill="hold">
                            <p:stCondLst>
                              <p:cond delay="24000"/>
                            </p:stCondLst>
                            <p:childTnLst>
                              <p:par>
                                <p:cTn id="41" presetID="42" presetClass="entr" presetSubtype="0" fill="hold" nodeType="after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3000"/>
                                        <p:tgtEl>
                                          <p:spTgt spid="3">
                                            <p:txEl>
                                              <p:pRg st="8" end="8"/>
                                            </p:txEl>
                                          </p:spTgt>
                                        </p:tgtEl>
                                      </p:cBhvr>
                                    </p:animEffect>
                                    <p:anim calcmode="lin" valueType="num">
                                      <p:cBhvr>
                                        <p:cTn id="44" dur="3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5" dur="3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par>
                          <p:cTn id="46" fill="hold">
                            <p:stCondLst>
                              <p:cond delay="27000"/>
                            </p:stCondLst>
                            <p:childTnLst>
                              <p:par>
                                <p:cTn id="47" presetID="10" presetClass="entr" presetSubtype="0" fill="hold" nodeType="after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Effect transition="in" filter="fade">
                                      <p:cBhvr>
                                        <p:cTn id="49" dur="3000"/>
                                        <p:tgtEl>
                                          <p:spTgt spid="3">
                                            <p:txEl>
                                              <p:pRg st="9" end="9"/>
                                            </p:txEl>
                                          </p:spTgt>
                                        </p:tgtEl>
                                      </p:cBhvr>
                                    </p:animEffect>
                                  </p:childTnLst>
                                </p:cTn>
                              </p:par>
                            </p:childTnLst>
                          </p:cTn>
                        </p:par>
                        <p:par>
                          <p:cTn id="50" fill="hold">
                            <p:stCondLst>
                              <p:cond delay="30000"/>
                            </p:stCondLst>
                            <p:childTnLst>
                              <p:par>
                                <p:cTn id="51" presetID="10" presetClass="entr" presetSubtype="0" fill="hold" nodeType="afterEffect">
                                  <p:stCondLst>
                                    <p:cond delay="0"/>
                                  </p:stCondLst>
                                  <p:childTnLst>
                                    <p:set>
                                      <p:cBhvr>
                                        <p:cTn id="52" dur="1" fill="hold">
                                          <p:stCondLst>
                                            <p:cond delay="0"/>
                                          </p:stCondLst>
                                        </p:cTn>
                                        <p:tgtEl>
                                          <p:spTgt spid="3">
                                            <p:txEl>
                                              <p:pRg st="10" end="10"/>
                                            </p:txEl>
                                          </p:spTgt>
                                        </p:tgtEl>
                                        <p:attrNameLst>
                                          <p:attrName>style.visibility</p:attrName>
                                        </p:attrNameLst>
                                      </p:cBhvr>
                                      <p:to>
                                        <p:strVal val="visible"/>
                                      </p:to>
                                    </p:set>
                                    <p:animEffect transition="in" filter="fade">
                                      <p:cBhvr>
                                        <p:cTn id="53" dur="3000"/>
                                        <p:tgtEl>
                                          <p:spTgt spid="3">
                                            <p:txEl>
                                              <p:pRg st="10" end="10"/>
                                            </p:txEl>
                                          </p:spTgt>
                                        </p:tgtEl>
                                      </p:cBhvr>
                                    </p:animEffect>
                                  </p:childTnLst>
                                </p:cTn>
                              </p:par>
                            </p:childTnLst>
                          </p:cTn>
                        </p:par>
                        <p:par>
                          <p:cTn id="54" fill="hold">
                            <p:stCondLst>
                              <p:cond delay="33000"/>
                            </p:stCondLst>
                            <p:childTnLst>
                              <p:par>
                                <p:cTn id="55" presetID="10" presetClass="entr" presetSubtype="0" fill="hold" nodeType="afterEffect">
                                  <p:stCondLst>
                                    <p:cond delay="0"/>
                                  </p:stCondLst>
                                  <p:childTnLst>
                                    <p:set>
                                      <p:cBhvr>
                                        <p:cTn id="56" dur="1" fill="hold">
                                          <p:stCondLst>
                                            <p:cond delay="0"/>
                                          </p:stCondLst>
                                        </p:cTn>
                                        <p:tgtEl>
                                          <p:spTgt spid="3">
                                            <p:txEl>
                                              <p:pRg st="11" end="11"/>
                                            </p:txEl>
                                          </p:spTgt>
                                        </p:tgtEl>
                                        <p:attrNameLst>
                                          <p:attrName>style.visibility</p:attrName>
                                        </p:attrNameLst>
                                      </p:cBhvr>
                                      <p:to>
                                        <p:strVal val="visible"/>
                                      </p:to>
                                    </p:set>
                                    <p:animEffect transition="in" filter="fade">
                                      <p:cBhvr>
                                        <p:cTn id="57" dur="3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620688"/>
            <a:ext cx="9144000" cy="1010376"/>
          </a:xfrm>
        </p:spPr>
        <p:txBody>
          <a:bodyPr>
            <a:noAutofit/>
          </a:bodyPr>
          <a:lstStyle/>
          <a:p>
            <a:pPr algn="ctr"/>
            <a:r>
              <a:rPr lang="fa-IR" sz="3700" dirty="0" smtClean="0">
                <a:cs typeface="B Titr" pitchFamily="2" charset="-78"/>
              </a:rPr>
              <a:t>شاخص سالخوردگی در سناریوهای مختلف در یک نگاه </a:t>
            </a:r>
            <a:endParaRPr lang="en-US" sz="3700" dirty="0">
              <a:cs typeface="B Titr" pitchFamily="2" charset="-78"/>
            </a:endParaRPr>
          </a:p>
        </p:txBody>
      </p:sp>
      <p:sp>
        <p:nvSpPr>
          <p:cNvPr id="2" name="Slide Number Placeholder 1"/>
          <p:cNvSpPr>
            <a:spLocks noGrp="1"/>
          </p:cNvSpPr>
          <p:nvPr>
            <p:ph type="sldNum" sz="quarter" idx="12"/>
          </p:nvPr>
        </p:nvSpPr>
        <p:spPr/>
        <p:txBody>
          <a:bodyPr/>
          <a:lstStyle/>
          <a:p>
            <a:fld id="{4403A72F-1100-4E64-BAB1-D85BD15939DA}" type="slidenum">
              <a:rPr lang="en-US" smtClean="0"/>
              <a:pPr/>
              <a:t>20</a:t>
            </a:fld>
            <a:endParaRPr lang="en-US"/>
          </a:p>
        </p:txBody>
      </p:sp>
      <p:graphicFrame>
        <p:nvGraphicFramePr>
          <p:cNvPr id="7" name="Chart 6"/>
          <p:cNvGraphicFramePr/>
          <p:nvPr>
            <p:extLst>
              <p:ext uri="{D42A27DB-BD31-4B8C-83A1-F6EECF244321}">
                <p14:modId xmlns:p14="http://schemas.microsoft.com/office/powerpoint/2010/main" val="1120475803"/>
              </p:ext>
            </p:extLst>
          </p:nvPr>
        </p:nvGraphicFramePr>
        <p:xfrm>
          <a:off x="539552" y="1981200"/>
          <a:ext cx="7385248" cy="43434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1475656" y="6381328"/>
            <a:ext cx="5521063" cy="646331"/>
          </a:xfrm>
          <a:prstGeom prst="rect">
            <a:avLst/>
          </a:prstGeom>
          <a:noFill/>
        </p:spPr>
        <p:txBody>
          <a:bodyPr wrap="none" rtlCol="0">
            <a:spAutoFit/>
          </a:bodyPr>
          <a:lstStyle/>
          <a:p>
            <a:r>
              <a:rPr lang="fa-IR" b="1" dirty="0"/>
              <a:t>شاخص سالخوردگی</a:t>
            </a:r>
            <a:r>
              <a:rPr lang="fa-IR" dirty="0"/>
              <a:t>: نسبت جمعیت بالای </a:t>
            </a:r>
            <a:r>
              <a:rPr lang="fa-IR" dirty="0" smtClean="0"/>
              <a:t>6</a:t>
            </a:r>
            <a:r>
              <a:rPr lang="fa-IR" dirty="0"/>
              <a:t>5</a:t>
            </a:r>
            <a:r>
              <a:rPr lang="fa-IR" dirty="0" smtClean="0"/>
              <a:t> </a:t>
            </a:r>
            <a:r>
              <a:rPr lang="fa-IR" dirty="0"/>
              <a:t>سال به جمعیت زیر 15 سال</a:t>
            </a:r>
            <a:endParaRPr lang="en-US" dirty="0"/>
          </a:p>
          <a:p>
            <a:endParaRPr lang="en-US" dirty="0"/>
          </a:p>
        </p:txBody>
      </p:sp>
    </p:spTree>
    <p:extLst>
      <p:ext uri="{BB962C8B-B14F-4D97-AF65-F5344CB8AC3E}">
        <p14:creationId xmlns:p14="http://schemas.microsoft.com/office/powerpoint/2010/main" val="25415008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888232"/>
            <a:ext cx="7851648" cy="1828800"/>
          </a:xfrm>
        </p:spPr>
        <p:txBody>
          <a:bodyPr>
            <a:normAutofit/>
          </a:bodyPr>
          <a:lstStyle/>
          <a:p>
            <a:r>
              <a:rPr lang="fa-IR" sz="5000" dirty="0">
                <a:cs typeface="B Titr" pitchFamily="2" charset="-78"/>
              </a:rPr>
              <a:t>نگاهی به سیاست‌های جمعیتی</a:t>
            </a:r>
            <a:r>
              <a:rPr lang="en-US" sz="5000" dirty="0">
                <a:cs typeface="B Titr" pitchFamily="2" charset="-78"/>
              </a:rPr>
              <a:t/>
            </a:r>
            <a:br>
              <a:rPr lang="en-US" sz="5000" dirty="0">
                <a:cs typeface="B Titr" pitchFamily="2" charset="-78"/>
              </a:rPr>
            </a:br>
            <a:endParaRPr lang="en-US" sz="5000" dirty="0"/>
          </a:p>
        </p:txBody>
      </p:sp>
      <p:sp>
        <p:nvSpPr>
          <p:cNvPr id="3" name="Subtitle 2"/>
          <p:cNvSpPr>
            <a:spLocks noGrp="1"/>
          </p:cNvSpPr>
          <p:nvPr>
            <p:ph type="subTitle" idx="1"/>
          </p:nvPr>
        </p:nvSpPr>
        <p:spPr>
          <a:xfrm>
            <a:off x="533400" y="3228536"/>
            <a:ext cx="7854696" cy="2504720"/>
          </a:xfrm>
        </p:spPr>
        <p:txBody>
          <a:bodyPr>
            <a:normAutofit/>
            <a:scene3d>
              <a:camera prst="orthographicFront"/>
              <a:lightRig rig="threePt" dir="t"/>
            </a:scene3d>
            <a:sp3d extrusionH="57150">
              <a:bevelT w="38100" h="38100"/>
            </a:sp3d>
          </a:bodyPr>
          <a:lstStyle/>
          <a:p>
            <a:pPr lvl="1" algn="r">
              <a:lnSpc>
                <a:spcPct val="120000"/>
              </a:lnSpc>
            </a:pPr>
            <a:r>
              <a:rPr lang="fa-IR" dirty="0" smtClean="0">
                <a:effectLst/>
                <a:cs typeface="B Titr" pitchFamily="2" charset="-78"/>
              </a:rPr>
              <a:t>سیاست‌های </a:t>
            </a:r>
            <a:r>
              <a:rPr lang="fa-IR" dirty="0">
                <a:effectLst/>
                <a:cs typeface="B Titr" pitchFamily="2" charset="-78"/>
              </a:rPr>
              <a:t>جمعیتی در ایران</a:t>
            </a:r>
            <a:endParaRPr lang="en-US" dirty="0">
              <a:effectLst/>
              <a:cs typeface="B Titr" pitchFamily="2" charset="-78"/>
            </a:endParaRPr>
          </a:p>
          <a:p>
            <a:pPr lvl="1" algn="r">
              <a:lnSpc>
                <a:spcPct val="120000"/>
              </a:lnSpc>
            </a:pPr>
            <a:r>
              <a:rPr lang="fa-IR" dirty="0">
                <a:effectLst/>
                <a:cs typeface="B Titr" pitchFamily="2" charset="-78"/>
              </a:rPr>
              <a:t>آمار رشد جمعیت و نرخ باروری در ایران</a:t>
            </a:r>
            <a:endParaRPr lang="en-US" dirty="0">
              <a:effectLst/>
              <a:cs typeface="B Titr" pitchFamily="2" charset="-78"/>
            </a:endParaRPr>
          </a:p>
          <a:p>
            <a:pPr lvl="1" algn="r">
              <a:lnSpc>
                <a:spcPct val="120000"/>
              </a:lnSpc>
            </a:pPr>
            <a:r>
              <a:rPr lang="fa-IR" sz="2600" dirty="0">
                <a:effectLst/>
                <a:cs typeface="B Titr" pitchFamily="2" charset="-78"/>
              </a:rPr>
              <a:t>سیاست‌های جمعیتی در کشورهای غربی</a:t>
            </a:r>
            <a:endParaRPr lang="en-US" sz="2600" dirty="0">
              <a:effectLst/>
              <a:cs typeface="B Titr" pitchFamily="2" charset="-78"/>
            </a:endParaRPr>
          </a:p>
          <a:p>
            <a:pPr lvl="1" algn="r">
              <a:lnSpc>
                <a:spcPct val="120000"/>
              </a:lnSpc>
            </a:pPr>
            <a:r>
              <a:rPr lang="fa-IR" dirty="0">
                <a:effectLst/>
                <a:cs typeface="B Titr" pitchFamily="2" charset="-78"/>
              </a:rPr>
              <a:t>مقایسه نرخ باروری کشورهای مختلف</a:t>
            </a:r>
          </a:p>
          <a:p>
            <a:endParaRPr lang="en-US" dirty="0">
              <a:effectLst/>
              <a:cs typeface="B Titr" pitchFamily="2" charset="-78"/>
            </a:endParaRPr>
          </a:p>
        </p:txBody>
      </p:sp>
      <p:sp>
        <p:nvSpPr>
          <p:cNvPr id="4" name="Slide Number Placeholder 3"/>
          <p:cNvSpPr>
            <a:spLocks noGrp="1"/>
          </p:cNvSpPr>
          <p:nvPr>
            <p:ph type="sldNum" sz="quarter" idx="12"/>
          </p:nvPr>
        </p:nvSpPr>
        <p:spPr/>
        <p:txBody>
          <a:bodyPr/>
          <a:lstStyle/>
          <a:p>
            <a:fld id="{4403A72F-1100-4E64-BAB1-D85BD15939DA}" type="slidenum">
              <a:rPr lang="en-US" smtClean="0"/>
              <a:pPr/>
              <a:t>21</a:t>
            </a:fld>
            <a:endParaRPr lang="en-US"/>
          </a:p>
        </p:txBody>
      </p:sp>
    </p:spTree>
    <p:extLst>
      <p:ext uri="{BB962C8B-B14F-4D97-AF65-F5344CB8AC3E}">
        <p14:creationId xmlns:p14="http://schemas.microsoft.com/office/powerpoint/2010/main" val="2567769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91877">
            <a:off x="7607297" y="2024785"/>
            <a:ext cx="1356742" cy="1356742"/>
          </a:xfrm>
          <a:prstGeom prst="rect">
            <a:avLst/>
          </a:prstGeom>
        </p:spPr>
      </p:pic>
      <p:sp>
        <p:nvSpPr>
          <p:cNvPr id="2" name="Title 1"/>
          <p:cNvSpPr>
            <a:spLocks noGrp="1"/>
          </p:cNvSpPr>
          <p:nvPr>
            <p:ph type="title"/>
          </p:nvPr>
        </p:nvSpPr>
        <p:spPr>
          <a:xfrm>
            <a:off x="467544" y="260648"/>
            <a:ext cx="8229600" cy="1143000"/>
          </a:xfrm>
        </p:spPr>
        <p:txBody>
          <a:bodyPr>
            <a:normAutofit/>
          </a:bodyPr>
          <a:lstStyle/>
          <a:p>
            <a:pPr algn="ctr"/>
            <a:r>
              <a:rPr lang="fa-IR" sz="4000" dirty="0" smtClean="0"/>
              <a:t>سیاست‌های جمعیتی در کشورهای غربی</a:t>
            </a:r>
            <a:endParaRPr lang="en-US" sz="4000" dirty="0"/>
          </a:p>
        </p:txBody>
      </p:sp>
      <p:sp>
        <p:nvSpPr>
          <p:cNvPr id="3" name="Content Placeholder 2"/>
          <p:cNvSpPr>
            <a:spLocks noGrp="1"/>
          </p:cNvSpPr>
          <p:nvPr>
            <p:ph idx="1"/>
          </p:nvPr>
        </p:nvSpPr>
        <p:spPr>
          <a:xfrm>
            <a:off x="323528" y="1556792"/>
            <a:ext cx="7488832" cy="3941637"/>
          </a:xfrm>
        </p:spPr>
        <p:txBody>
          <a:bodyPr>
            <a:noAutofit/>
          </a:bodyPr>
          <a:lstStyle/>
          <a:p>
            <a:pPr algn="just" rtl="1">
              <a:lnSpc>
                <a:spcPct val="150000"/>
              </a:lnSpc>
            </a:pPr>
            <a:r>
              <a:rPr lang="fa-IR" sz="2000" dirty="0" smtClean="0"/>
              <a:t>صنعتی شدن کشورهای توسعه یافته و افزایش رفاه و سلامت      </a:t>
            </a:r>
            <a:r>
              <a:rPr lang="en-US" sz="2000" dirty="0" smtClean="0"/>
              <a:t>  </a:t>
            </a:r>
            <a:r>
              <a:rPr lang="fa-IR" sz="2000" dirty="0" smtClean="0"/>
              <a:t> کاهش تمایل</a:t>
            </a:r>
            <a:r>
              <a:rPr lang="en-US" sz="2000" dirty="0" smtClean="0"/>
              <a:t> </a:t>
            </a:r>
            <a:r>
              <a:rPr lang="fa-IR" sz="2000" dirty="0" smtClean="0"/>
              <a:t>عمومی برای فرزندآوری</a:t>
            </a:r>
          </a:p>
          <a:p>
            <a:pPr algn="just" rtl="1">
              <a:lnSpc>
                <a:spcPct val="150000"/>
              </a:lnSpc>
            </a:pPr>
            <a:r>
              <a:rPr lang="fa-IR" sz="2000" dirty="0" smtClean="0"/>
              <a:t> نتایج تحلیل‌های علمی در </a:t>
            </a:r>
            <a:r>
              <a:rPr lang="fa-IR" sz="2000" dirty="0"/>
              <a:t>اواخر دهه 60 میلادی و </a:t>
            </a:r>
            <a:r>
              <a:rPr lang="fa-IR" sz="2000" dirty="0" smtClean="0"/>
              <a:t>اوایل </a:t>
            </a:r>
            <a:r>
              <a:rPr lang="fa-IR" sz="2000" dirty="0"/>
              <a:t>دهه 70 </a:t>
            </a:r>
            <a:r>
              <a:rPr lang="fa-IR" sz="2000" dirty="0" smtClean="0"/>
              <a:t>میلادی: سالخوردگی جمعیت در صورت عدم تغییر در روند کاهش باروری</a:t>
            </a:r>
          </a:p>
          <a:p>
            <a:pPr marL="0" indent="0" algn="just" rtl="1">
              <a:lnSpc>
                <a:spcPct val="150000"/>
              </a:lnSpc>
              <a:buNone/>
            </a:pPr>
            <a:r>
              <a:rPr lang="fa-IR" sz="2000" dirty="0" smtClean="0"/>
              <a:t> </a:t>
            </a:r>
            <a:r>
              <a:rPr lang="fa-IR" sz="2000" b="1" dirty="0" smtClean="0"/>
              <a:t>راهکار اولیه دولت‌ها</a:t>
            </a:r>
            <a:r>
              <a:rPr lang="fa-IR" sz="2000" dirty="0" smtClean="0"/>
              <a:t>: بهره بردن از سیاست </a:t>
            </a:r>
            <a:r>
              <a:rPr lang="fa-IR" sz="2000" dirty="0"/>
              <a:t>مهاجرپذیری برای جبران نیروی کار و عواقب سالخوردگی جمعیت </a:t>
            </a:r>
            <a:endParaRPr lang="fa-IR" sz="2000" dirty="0" smtClean="0"/>
          </a:p>
          <a:p>
            <a:pPr marL="0" indent="0" algn="just" rtl="1">
              <a:lnSpc>
                <a:spcPct val="150000"/>
              </a:lnSpc>
              <a:buNone/>
            </a:pPr>
            <a:r>
              <a:rPr lang="fa-IR" sz="2000" b="1" u="sng" dirty="0" smtClean="0"/>
              <a:t>نتیجه</a:t>
            </a:r>
            <a:r>
              <a:rPr lang="fa-IR" sz="2000" u="sng" dirty="0" smtClean="0"/>
              <a:t>: </a:t>
            </a:r>
            <a:r>
              <a:rPr lang="fa-IR" sz="2000" dirty="0" smtClean="0"/>
              <a:t>تغییر </a:t>
            </a:r>
            <a:r>
              <a:rPr lang="fa-IR" sz="2000" dirty="0"/>
              <a:t>ترکیب نژادی جمعیت </a:t>
            </a:r>
            <a:endParaRPr lang="fa-IR" sz="2000" dirty="0" smtClean="0"/>
          </a:p>
          <a:p>
            <a:pPr marL="0" indent="0" algn="just">
              <a:lnSpc>
                <a:spcPct val="150000"/>
              </a:lnSpc>
              <a:buNone/>
            </a:pPr>
            <a:r>
              <a:rPr lang="fa-IR" sz="2000" b="1" dirty="0" smtClean="0"/>
              <a:t>راهکار ثانویه دولت‌ها:</a:t>
            </a:r>
            <a:r>
              <a:rPr lang="fa-IR" sz="2000" dirty="0" smtClean="0"/>
              <a:t> اتخاذ سیاست‌های حمایت از فرزندآوری</a:t>
            </a:r>
          </a:p>
          <a:p>
            <a:pPr marL="0" indent="0" algn="just">
              <a:lnSpc>
                <a:spcPct val="150000"/>
              </a:lnSpc>
              <a:buNone/>
            </a:pPr>
            <a:r>
              <a:rPr lang="fa-IR" sz="2000" b="1" u="sng" dirty="0" smtClean="0"/>
              <a:t>نتیجه</a:t>
            </a:r>
            <a:r>
              <a:rPr lang="fa-IR" sz="2000" u="sng" dirty="0" smtClean="0"/>
              <a:t>: </a:t>
            </a:r>
            <a:r>
              <a:rPr lang="fa-IR" sz="2000" dirty="0" smtClean="0"/>
              <a:t>سخت شدن افزایش نرخ باروری با توجه به نهادینه بودن نرخ پایین آن</a:t>
            </a:r>
            <a:endParaRPr lang="en-US" sz="2000" dirty="0" smtClean="0"/>
          </a:p>
        </p:txBody>
      </p:sp>
      <p:sp>
        <p:nvSpPr>
          <p:cNvPr id="4" name="Slide Number Placeholder 3"/>
          <p:cNvSpPr>
            <a:spLocks noGrp="1"/>
          </p:cNvSpPr>
          <p:nvPr>
            <p:ph type="sldNum" sz="quarter" idx="12"/>
          </p:nvPr>
        </p:nvSpPr>
        <p:spPr/>
        <p:txBody>
          <a:bodyPr/>
          <a:lstStyle/>
          <a:p>
            <a:r>
              <a:rPr lang="fa-IR" dirty="0" smtClean="0"/>
              <a:t>‌</a:t>
            </a:r>
            <a:endParaRPr lang="en-US" dirty="0"/>
          </a:p>
        </p:txBody>
      </p:sp>
      <p:sp>
        <p:nvSpPr>
          <p:cNvPr id="8" name="Notched Right Arrow 7"/>
          <p:cNvSpPr/>
          <p:nvPr/>
        </p:nvSpPr>
        <p:spPr>
          <a:xfrm rot="10800000">
            <a:off x="2123729" y="1700808"/>
            <a:ext cx="504056" cy="369271"/>
          </a:xfrm>
          <a:prstGeom prst="notched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20022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32" presetClass="emph" presetSubtype="0" fill="hold" nodeType="afterEffect">
                                  <p:stCondLst>
                                    <p:cond delay="0"/>
                                  </p:stCondLst>
                                  <p:childTnLst>
                                    <p:animRot by="120000">
                                      <p:cBhvr>
                                        <p:cTn id="10" dur="100" fill="hold">
                                          <p:stCondLst>
                                            <p:cond delay="0"/>
                                          </p:stCondLst>
                                        </p:cTn>
                                        <p:tgtEl>
                                          <p:spTgt spid="5"/>
                                        </p:tgtEl>
                                        <p:attrNameLst>
                                          <p:attrName>r</p:attrName>
                                        </p:attrNameLst>
                                      </p:cBhvr>
                                    </p:animRot>
                                    <p:animRot by="-240000">
                                      <p:cBhvr>
                                        <p:cTn id="11" dur="200" fill="hold">
                                          <p:stCondLst>
                                            <p:cond delay="200"/>
                                          </p:stCondLst>
                                        </p:cTn>
                                        <p:tgtEl>
                                          <p:spTgt spid="5"/>
                                        </p:tgtEl>
                                        <p:attrNameLst>
                                          <p:attrName>r</p:attrName>
                                        </p:attrNameLst>
                                      </p:cBhvr>
                                    </p:animRot>
                                    <p:animRot by="240000">
                                      <p:cBhvr>
                                        <p:cTn id="12" dur="200" fill="hold">
                                          <p:stCondLst>
                                            <p:cond delay="400"/>
                                          </p:stCondLst>
                                        </p:cTn>
                                        <p:tgtEl>
                                          <p:spTgt spid="5"/>
                                        </p:tgtEl>
                                        <p:attrNameLst>
                                          <p:attrName>r</p:attrName>
                                        </p:attrNameLst>
                                      </p:cBhvr>
                                    </p:animRot>
                                    <p:animRot by="-240000">
                                      <p:cBhvr>
                                        <p:cTn id="13" dur="200" fill="hold">
                                          <p:stCondLst>
                                            <p:cond delay="600"/>
                                          </p:stCondLst>
                                        </p:cTn>
                                        <p:tgtEl>
                                          <p:spTgt spid="5"/>
                                        </p:tgtEl>
                                        <p:attrNameLst>
                                          <p:attrName>r</p:attrName>
                                        </p:attrNameLst>
                                      </p:cBhvr>
                                    </p:animRot>
                                    <p:animRot by="120000">
                                      <p:cBhvr>
                                        <p:cTn id="14"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8229600" cy="1143000"/>
          </a:xfrm>
        </p:spPr>
        <p:txBody>
          <a:bodyPr>
            <a:normAutofit/>
          </a:bodyPr>
          <a:lstStyle/>
          <a:p>
            <a:r>
              <a:rPr lang="fa-IR" sz="4000" dirty="0"/>
              <a:t>سياست‌هاي  جمعيتي كشور </a:t>
            </a:r>
            <a:r>
              <a:rPr lang="fa-IR" sz="4000" dirty="0" smtClean="0"/>
              <a:t>نروژ</a:t>
            </a:r>
            <a:endParaRPr lang="en-US" sz="4000" dirty="0"/>
          </a:p>
        </p:txBody>
      </p:sp>
      <p:sp>
        <p:nvSpPr>
          <p:cNvPr id="3" name="Content Placeholder 2"/>
          <p:cNvSpPr>
            <a:spLocks noGrp="1"/>
          </p:cNvSpPr>
          <p:nvPr>
            <p:ph idx="1"/>
          </p:nvPr>
        </p:nvSpPr>
        <p:spPr>
          <a:xfrm>
            <a:off x="3347864" y="1935480"/>
            <a:ext cx="5338936" cy="4389120"/>
          </a:xfrm>
        </p:spPr>
        <p:txBody>
          <a:bodyPr>
            <a:normAutofit lnSpcReduction="10000"/>
          </a:bodyPr>
          <a:lstStyle/>
          <a:p>
            <a:pPr marL="0" indent="0" algn="just" rtl="1">
              <a:lnSpc>
                <a:spcPct val="150000"/>
              </a:lnSpc>
              <a:buNone/>
            </a:pPr>
            <a:r>
              <a:rPr lang="fa-IR" sz="2000" dirty="0" smtClean="0"/>
              <a:t>1) تخفیف ساعات کاری به همراه دریافت مزایای شغلی برای پدران و مادران</a:t>
            </a:r>
            <a:endParaRPr lang="en-US" sz="2000" dirty="0" smtClean="0"/>
          </a:p>
          <a:p>
            <a:pPr marL="0" indent="0" algn="just" rtl="1">
              <a:lnSpc>
                <a:spcPct val="150000"/>
              </a:lnSpc>
              <a:buNone/>
            </a:pPr>
            <a:r>
              <a:rPr lang="fa-IR" sz="2000" b="1" dirty="0" smtClean="0"/>
              <a:t>نمونه:</a:t>
            </a:r>
            <a:r>
              <a:rPr lang="fa-IR" sz="2000" dirty="0" smtClean="0"/>
              <a:t> دادن مرخصی با حقوق به والدین جهت نگهداري </a:t>
            </a:r>
            <a:r>
              <a:rPr lang="fa-IR" sz="2000" dirty="0"/>
              <a:t>فرزندان </a:t>
            </a:r>
            <a:r>
              <a:rPr lang="fa-IR" sz="2000" dirty="0" smtClean="0"/>
              <a:t>توسط </a:t>
            </a:r>
            <a:r>
              <a:rPr lang="fa-IR" sz="2000" dirty="0"/>
              <a:t>بيمه ملي </a:t>
            </a:r>
            <a:r>
              <a:rPr lang="fa-IR" sz="2000" dirty="0" smtClean="0"/>
              <a:t>(سال 1956)</a:t>
            </a:r>
          </a:p>
          <a:p>
            <a:pPr marL="0" indent="0" algn="just" rtl="1">
              <a:lnSpc>
                <a:spcPct val="150000"/>
              </a:lnSpc>
              <a:buNone/>
            </a:pPr>
            <a:endParaRPr lang="en-US" sz="2000" dirty="0"/>
          </a:p>
          <a:p>
            <a:pPr marL="0" indent="0" algn="just" rtl="1">
              <a:lnSpc>
                <a:spcPct val="150000"/>
              </a:lnSpc>
              <a:buNone/>
            </a:pPr>
            <a:r>
              <a:rPr lang="fa-IR" sz="2000" dirty="0" smtClean="0"/>
              <a:t>2) تصویب قوانین گسترده در </a:t>
            </a:r>
            <a:r>
              <a:rPr lang="fa-IR" sz="2000" dirty="0"/>
              <a:t>زمينه ايجاد مراكز حمايتي </a:t>
            </a:r>
            <a:r>
              <a:rPr lang="fa-IR" sz="2000" dirty="0" smtClean="0"/>
              <a:t>غيرانتفاعي برای مراقبت </a:t>
            </a:r>
            <a:r>
              <a:rPr lang="fa-IR" sz="2000" dirty="0"/>
              <a:t>روزانه </a:t>
            </a:r>
            <a:r>
              <a:rPr lang="fa-IR" sz="2000" dirty="0" smtClean="0"/>
              <a:t>از كودكان </a:t>
            </a:r>
            <a:endParaRPr lang="en-US" sz="2000" dirty="0"/>
          </a:p>
          <a:p>
            <a:pPr marL="0" indent="0" algn="just" rtl="1">
              <a:lnSpc>
                <a:spcPct val="150000"/>
              </a:lnSpc>
              <a:buNone/>
            </a:pPr>
            <a:r>
              <a:rPr lang="fa-IR" sz="2000" b="1" dirty="0" smtClean="0"/>
              <a:t>نمونه: </a:t>
            </a:r>
            <a:r>
              <a:rPr lang="fa-IR" sz="2000" dirty="0" smtClean="0"/>
              <a:t>پرداخت کمک هزینه به والدین جهت استفاده از مراکز مراقبت خصوصی کودکان(سال 1998)</a:t>
            </a:r>
            <a:endParaRPr lang="en-US" sz="2000"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23</a:t>
            </a:fld>
            <a:endParaRPr lang="en-US"/>
          </a:p>
        </p:txBody>
      </p:sp>
      <p:pic>
        <p:nvPicPr>
          <p:cNvPr id="5" name="Picture 4"/>
          <p:cNvPicPr>
            <a:picLocks noChangeAspect="1"/>
          </p:cNvPicPr>
          <p:nvPr/>
        </p:nvPicPr>
        <p:blipFill rotWithShape="1">
          <a:blip r:embed="rId3" cstate="print">
            <a:extLst>
              <a:ext uri="{BEBA8EAE-BF5A-486C-A8C5-ECC9F3942E4B}">
                <a14:imgProps xmlns:a14="http://schemas.microsoft.com/office/drawing/2010/main">
                  <a14:imgLayer r:embed="rId4">
                    <a14:imgEffect>
                      <a14:artisticPlasticWrap/>
                    </a14:imgEffect>
                  </a14:imgLayer>
                </a14:imgProps>
              </a:ext>
              <a:ext uri="{28A0092B-C50C-407E-A947-70E740481C1C}">
                <a14:useLocalDpi xmlns:a14="http://schemas.microsoft.com/office/drawing/2010/main" val="0"/>
              </a:ext>
            </a:extLst>
          </a:blip>
          <a:srcRect l="12314" t="7207" r="12086" b="7169"/>
          <a:stretch/>
        </p:blipFill>
        <p:spPr>
          <a:xfrm rot="20921968">
            <a:off x="586189" y="2211591"/>
            <a:ext cx="2522243" cy="1853829"/>
          </a:xfrm>
          <a:prstGeom prst="rect">
            <a:avLst/>
          </a:prstGeom>
          <a:effectLst>
            <a:softEdge rad="127000"/>
          </a:effectLst>
        </p:spPr>
      </p:pic>
    </p:spTree>
    <p:extLst>
      <p:ext uri="{BB962C8B-B14F-4D97-AF65-F5344CB8AC3E}">
        <p14:creationId xmlns:p14="http://schemas.microsoft.com/office/powerpoint/2010/main" val="24467781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500" fill="hold">
                                          <p:stCondLst>
                                            <p:cond delay="0"/>
                                          </p:stCondLst>
                                        </p:cTn>
                                        <p:tgtEl>
                                          <p:spTgt spid="5"/>
                                        </p:tgtEl>
                                        <p:attrNameLst>
                                          <p:attrName>r</p:attrName>
                                        </p:attrNameLst>
                                      </p:cBhvr>
                                    </p:animRot>
                                    <p:animRot by="-240000">
                                      <p:cBhvr>
                                        <p:cTn id="7" dur="1000" fill="hold">
                                          <p:stCondLst>
                                            <p:cond delay="1000"/>
                                          </p:stCondLst>
                                        </p:cTn>
                                        <p:tgtEl>
                                          <p:spTgt spid="5"/>
                                        </p:tgtEl>
                                        <p:attrNameLst>
                                          <p:attrName>r</p:attrName>
                                        </p:attrNameLst>
                                      </p:cBhvr>
                                    </p:animRot>
                                    <p:animRot by="240000">
                                      <p:cBhvr>
                                        <p:cTn id="8" dur="1000" fill="hold">
                                          <p:stCondLst>
                                            <p:cond delay="2000"/>
                                          </p:stCondLst>
                                        </p:cTn>
                                        <p:tgtEl>
                                          <p:spTgt spid="5"/>
                                        </p:tgtEl>
                                        <p:attrNameLst>
                                          <p:attrName>r</p:attrName>
                                        </p:attrNameLst>
                                      </p:cBhvr>
                                    </p:animRot>
                                    <p:animRot by="-240000">
                                      <p:cBhvr>
                                        <p:cTn id="9" dur="1000" fill="hold">
                                          <p:stCondLst>
                                            <p:cond delay="3000"/>
                                          </p:stCondLst>
                                        </p:cTn>
                                        <p:tgtEl>
                                          <p:spTgt spid="5"/>
                                        </p:tgtEl>
                                        <p:attrNameLst>
                                          <p:attrName>r</p:attrName>
                                        </p:attrNameLst>
                                      </p:cBhvr>
                                    </p:animRot>
                                    <p:animRot by="120000">
                                      <p:cBhvr>
                                        <p:cTn id="10" dur="1000" fill="hold">
                                          <p:stCondLst>
                                            <p:cond delay="40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543" y="2193198"/>
            <a:ext cx="6264697" cy="2156006"/>
          </a:xfrm>
          <a:prstGeom prst="rect">
            <a:avLst/>
          </a:prstGeom>
        </p:spPr>
      </p:pic>
      <p:sp>
        <p:nvSpPr>
          <p:cNvPr id="2" name="Title 1"/>
          <p:cNvSpPr>
            <a:spLocks noGrp="1"/>
          </p:cNvSpPr>
          <p:nvPr>
            <p:ph type="title"/>
          </p:nvPr>
        </p:nvSpPr>
        <p:spPr>
          <a:xfrm>
            <a:off x="467544" y="332656"/>
            <a:ext cx="8229600" cy="1143000"/>
          </a:xfrm>
        </p:spPr>
        <p:txBody>
          <a:bodyPr>
            <a:normAutofit/>
          </a:bodyPr>
          <a:lstStyle/>
          <a:p>
            <a:r>
              <a:rPr lang="fa-IR" sz="4000" dirty="0"/>
              <a:t>سياست‌هاي  جمعيتي كشور </a:t>
            </a:r>
            <a:r>
              <a:rPr lang="fa-IR" sz="4000" dirty="0" smtClean="0"/>
              <a:t>سوئد</a:t>
            </a:r>
            <a:endParaRPr lang="en-US" sz="4000" dirty="0"/>
          </a:p>
        </p:txBody>
      </p:sp>
      <p:sp>
        <p:nvSpPr>
          <p:cNvPr id="3" name="Content Placeholder 2"/>
          <p:cNvSpPr>
            <a:spLocks noGrp="1"/>
          </p:cNvSpPr>
          <p:nvPr>
            <p:ph idx="1"/>
          </p:nvPr>
        </p:nvSpPr>
        <p:spPr>
          <a:xfrm>
            <a:off x="457200" y="1628800"/>
            <a:ext cx="8229600" cy="4695800"/>
          </a:xfrm>
        </p:spPr>
        <p:txBody>
          <a:bodyPr>
            <a:normAutofit fontScale="92500" lnSpcReduction="20000"/>
          </a:bodyPr>
          <a:lstStyle/>
          <a:p>
            <a:pPr algn="just" rtl="1">
              <a:lnSpc>
                <a:spcPct val="120000"/>
              </a:lnSpc>
            </a:pPr>
            <a:r>
              <a:rPr lang="fa-IR" sz="2400" dirty="0" smtClean="0"/>
              <a:t> </a:t>
            </a:r>
            <a:r>
              <a:rPr lang="fa-IR" sz="2200" dirty="0" smtClean="0"/>
              <a:t>تخفیف ساعات کاری به همراه دریافت مزایای شغلی برای پدران و مادران </a:t>
            </a:r>
            <a:endParaRPr lang="en-US" sz="2200" dirty="0" smtClean="0"/>
          </a:p>
          <a:p>
            <a:pPr algn="just" rtl="1">
              <a:lnSpc>
                <a:spcPct val="120000"/>
              </a:lnSpc>
            </a:pPr>
            <a:endParaRPr lang="en-US" sz="2200" dirty="0" smtClean="0"/>
          </a:p>
          <a:p>
            <a:pPr algn="just" rtl="1">
              <a:lnSpc>
                <a:spcPct val="120000"/>
              </a:lnSpc>
            </a:pPr>
            <a:endParaRPr lang="en-US" sz="2200" dirty="0"/>
          </a:p>
          <a:p>
            <a:pPr algn="just" rtl="1">
              <a:lnSpc>
                <a:spcPct val="120000"/>
              </a:lnSpc>
            </a:pPr>
            <a:endParaRPr lang="fa-IR" sz="2200" dirty="0" smtClean="0"/>
          </a:p>
          <a:p>
            <a:pPr algn="just" rtl="1">
              <a:lnSpc>
                <a:spcPct val="120000"/>
              </a:lnSpc>
            </a:pPr>
            <a:endParaRPr lang="fa-IR" sz="2200" dirty="0" smtClean="0"/>
          </a:p>
          <a:p>
            <a:pPr algn="just" rtl="1">
              <a:lnSpc>
                <a:spcPct val="120000"/>
              </a:lnSpc>
            </a:pPr>
            <a:endParaRPr lang="fa-IR" sz="2200" dirty="0" smtClean="0"/>
          </a:p>
          <a:p>
            <a:pPr marL="0" indent="0" algn="just" rtl="1">
              <a:lnSpc>
                <a:spcPct val="120000"/>
              </a:lnSpc>
              <a:buNone/>
            </a:pPr>
            <a:r>
              <a:rPr lang="fa-IR" sz="2200" dirty="0" smtClean="0"/>
              <a:t> </a:t>
            </a:r>
            <a:endParaRPr lang="en-US" sz="2200" dirty="0" smtClean="0"/>
          </a:p>
          <a:p>
            <a:pPr algn="just" rtl="1">
              <a:lnSpc>
                <a:spcPct val="170000"/>
              </a:lnSpc>
            </a:pPr>
            <a:r>
              <a:rPr lang="fa-IR" sz="2200" dirty="0" smtClean="0"/>
              <a:t>تصویب قوانین گسترده در زمينه ايجاد مراكز حمايتي غيرانتفاعي برای مراقبت روزانه از كودكان</a:t>
            </a:r>
          </a:p>
          <a:p>
            <a:pPr algn="just" rtl="1">
              <a:lnSpc>
                <a:spcPct val="170000"/>
              </a:lnSpc>
            </a:pPr>
            <a:r>
              <a:rPr lang="fa-IR" sz="2200" dirty="0" smtClean="0"/>
              <a:t> برخورداری از مزایای مرخصی ویژه، برای مادرانی که تا 30 ماه پس از تولد فرزند قبلی، فرزند دیگری بدنیا آورند.</a:t>
            </a:r>
            <a:endParaRPr lang="fa-IR" sz="2400" dirty="0" smtClean="0"/>
          </a:p>
          <a:p>
            <a:pPr marL="640080" lvl="2" indent="0" algn="just">
              <a:buNone/>
            </a:pPr>
            <a:r>
              <a:rPr lang="fa-IR" sz="2400" dirty="0" smtClean="0">
                <a:hlinkClick r:id="rId4" action="ppaction://hlinkpres?slideindex=1&amp;slidetitle="/>
              </a:rPr>
              <a:t>مشروح </a:t>
            </a:r>
            <a:r>
              <a:rPr lang="fa-IR" sz="2400" dirty="0">
                <a:hlinkClick r:id="rId4" action="ppaction://hlinkpres?slideindex=1&amp;slidetitle="/>
              </a:rPr>
              <a:t>سیاست</a:t>
            </a:r>
            <a:r>
              <a:rPr lang="fa-IR" sz="2400" dirty="0">
                <a:solidFill>
                  <a:schemeClr val="accent2">
                    <a:lumMod val="50000"/>
                  </a:schemeClr>
                </a:solidFill>
                <a:hlinkClick r:id="rId4" action="ppaction://hlinkpres?slideindex=1&amp;slidetitle="/>
              </a:rPr>
              <a:t>های</a:t>
            </a:r>
            <a:r>
              <a:rPr lang="fa-IR" sz="2400" dirty="0">
                <a:hlinkClick r:id="rId4" action="ppaction://hlinkpres?slideindex=1&amp;slidetitle="/>
              </a:rPr>
              <a:t> کنترل جمعیتی کشورهای سنگاپور،کره جنوبی،نروژ و </a:t>
            </a:r>
            <a:r>
              <a:rPr lang="fa-IR" sz="2400" dirty="0" smtClean="0">
                <a:hlinkClick r:id="rId4" action="ppaction://hlinkpres?slideindex=1&amp;slidetitle="/>
              </a:rPr>
              <a:t>سوئد</a:t>
            </a:r>
            <a:r>
              <a:rPr lang="fa-IR" sz="2400" dirty="0" smtClean="0">
                <a:hlinkClick r:id="rId5" action="ppaction://hlinkpres?slideindex=1&amp;slidetitle="/>
              </a:rPr>
              <a:t>   </a:t>
            </a:r>
            <a:endParaRPr lang="en-US" sz="2400" dirty="0" smtClean="0">
              <a:hlinkClick r:id="rId5" action="ppaction://hlinkpres?slideindex=1&amp;slidetitle="/>
            </a:endParaRPr>
          </a:p>
          <a:p>
            <a:pPr marL="0" indent="0" algn="just" rtl="1">
              <a:buNone/>
            </a:pPr>
            <a:endParaRPr lang="en-US" sz="2400" dirty="0" smtClean="0"/>
          </a:p>
          <a:p>
            <a:pPr algn="just" rtl="1"/>
            <a:endParaRPr lang="fa-IR" sz="2400" dirty="0" smtClean="0"/>
          </a:p>
        </p:txBody>
      </p:sp>
      <p:sp>
        <p:nvSpPr>
          <p:cNvPr id="4" name="Slide Number Placeholder 3"/>
          <p:cNvSpPr>
            <a:spLocks noGrp="1"/>
          </p:cNvSpPr>
          <p:nvPr>
            <p:ph type="sldNum" sz="quarter" idx="12"/>
          </p:nvPr>
        </p:nvSpPr>
        <p:spPr/>
        <p:txBody>
          <a:bodyPr/>
          <a:lstStyle/>
          <a:p>
            <a:fld id="{4403A72F-1100-4E64-BAB1-D85BD15939DA}" type="slidenum">
              <a:rPr lang="en-US" smtClean="0"/>
              <a:pPr/>
              <a:t>24</a:t>
            </a:fld>
            <a:endParaRPr lang="en-US"/>
          </a:p>
        </p:txBody>
      </p:sp>
      <p:pic>
        <p:nvPicPr>
          <p:cNvPr id="6" name="Picture 4" descr="C:\Users\Sheida\Downloads\hand-cursors.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100000" l="0" r="100000">
                        <a14:foregroundMark x1="80374" y1="41135" x2="80374" y2="41135"/>
                        <a14:foregroundMark x1="93458" y1="80142" x2="93458" y2="80142"/>
                        <a14:foregroundMark x1="85047" y1="95035" x2="85047" y2="95035"/>
                        <a14:foregroundMark x1="25234" y1="80851" x2="25234" y2="80851"/>
                        <a14:foregroundMark x1="23364" y1="73050" x2="23364" y2="73050"/>
                        <a14:foregroundMark x1="17757" y1="65248" x2="17757" y2="65248"/>
                        <a14:foregroundMark x1="19626" y1="43262" x2="19626" y2="43262"/>
                        <a14:foregroundMark x1="19626" y1="44681" x2="19626" y2="44681"/>
                        <a14:foregroundMark x1="19626" y1="47518" x2="19626" y2="47518"/>
                        <a14:foregroundMark x1="12150" y1="60993" x2="12150" y2="60993"/>
                        <a14:foregroundMark x1="13084" y1="60284" x2="13084" y2="60284"/>
                        <a14:foregroundMark x1="14019" y1="59574" x2="14019" y2="59574"/>
                        <a14:foregroundMark x1="8411" y1="56028" x2="8411" y2="56028"/>
                        <a14:foregroundMark x1="95327" y1="73050" x2="95327" y2="73050"/>
                      </a14:backgroundRemoval>
                    </a14:imgEffect>
                  </a14:imgLayer>
                </a14:imgProps>
              </a:ext>
              <a:ext uri="{28A0092B-C50C-407E-A947-70E740481C1C}">
                <a14:useLocalDpi xmlns:a14="http://schemas.microsoft.com/office/drawing/2010/main" val="0"/>
              </a:ext>
            </a:extLst>
          </a:blip>
          <a:srcRect/>
          <a:stretch>
            <a:fillRect/>
          </a:stretch>
        </p:blipFill>
        <p:spPr bwMode="auto">
          <a:xfrm>
            <a:off x="8100392" y="5661248"/>
            <a:ext cx="304905" cy="398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30220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4000"/>
                                        <p:tgtEl>
                                          <p:spTgt spid="5"/>
                                        </p:tgtEl>
                                      </p:cBhvr>
                                    </p:animEffect>
                                  </p:childTnLst>
                                </p:cTn>
                              </p:par>
                            </p:childTnLst>
                          </p:cTn>
                        </p:par>
                        <p:par>
                          <p:cTn id="8" fill="hold">
                            <p:stCondLst>
                              <p:cond delay="4000"/>
                            </p:stCondLst>
                            <p:childTnLst>
                              <p:par>
                                <p:cTn id="9" presetID="1"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1784"/>
            <a:ext cx="8229600" cy="1143000"/>
          </a:xfrm>
        </p:spPr>
        <p:txBody>
          <a:bodyPr>
            <a:normAutofit/>
          </a:bodyPr>
          <a:lstStyle/>
          <a:p>
            <a:r>
              <a:rPr lang="fa-IR" sz="4000" dirty="0"/>
              <a:t>سياست‌هاي  جمعيتي كشور </a:t>
            </a:r>
            <a:r>
              <a:rPr lang="fa-IR" sz="4000" dirty="0" smtClean="0"/>
              <a:t>آمریکا</a:t>
            </a:r>
            <a:endParaRPr lang="en-US" sz="4000" dirty="0"/>
          </a:p>
        </p:txBody>
      </p:sp>
      <p:sp>
        <p:nvSpPr>
          <p:cNvPr id="3" name="Content Placeholder 2"/>
          <p:cNvSpPr>
            <a:spLocks noGrp="1"/>
          </p:cNvSpPr>
          <p:nvPr>
            <p:ph idx="1"/>
          </p:nvPr>
        </p:nvSpPr>
        <p:spPr/>
        <p:txBody>
          <a:bodyPr>
            <a:normAutofit/>
          </a:bodyPr>
          <a:lstStyle/>
          <a:p>
            <a:pPr marL="0" indent="0" algn="l" rtl="0">
              <a:buNone/>
            </a:pPr>
            <a:r>
              <a:rPr lang="en-US" dirty="0"/>
              <a:t>Politically, the US is considered to be “</a:t>
            </a:r>
            <a:r>
              <a:rPr lang="en-US" dirty="0" smtClean="0"/>
              <a:t>pro-</a:t>
            </a:r>
            <a:r>
              <a:rPr lang="en-US" dirty="0" err="1" smtClean="0"/>
              <a:t>na</a:t>
            </a:r>
            <a:r>
              <a:rPr lang="en-US" dirty="0" smtClean="0"/>
              <a:t>-</a:t>
            </a:r>
            <a:r>
              <a:rPr lang="en-US" dirty="0" err="1" smtClean="0"/>
              <a:t>tal</a:t>
            </a:r>
            <a:r>
              <a:rPr lang="en-US" dirty="0"/>
              <a:t>,” meaning that it has national policies in </a:t>
            </a:r>
            <a:r>
              <a:rPr lang="en-US" dirty="0" smtClean="0"/>
              <a:t>place that </a:t>
            </a:r>
            <a:r>
              <a:rPr lang="en-US" dirty="0"/>
              <a:t>encourage people to have more children. </a:t>
            </a:r>
            <a:r>
              <a:rPr lang="en-US" dirty="0" smtClean="0"/>
              <a:t>Foremost among </a:t>
            </a:r>
            <a:r>
              <a:rPr lang="en-US" dirty="0"/>
              <a:t>these </a:t>
            </a:r>
            <a:r>
              <a:rPr lang="en-US" dirty="0" smtClean="0"/>
              <a:t>policies is </a:t>
            </a:r>
            <a:r>
              <a:rPr lang="en-US" dirty="0"/>
              <a:t>an income </a:t>
            </a:r>
            <a:r>
              <a:rPr lang="en-US" dirty="0" smtClean="0"/>
              <a:t>tax structure</a:t>
            </a:r>
            <a:r>
              <a:rPr lang="en-US" dirty="0"/>
              <a:t> </a:t>
            </a:r>
            <a:r>
              <a:rPr lang="en-US" dirty="0" smtClean="0"/>
              <a:t>that </a:t>
            </a:r>
            <a:r>
              <a:rPr lang="en-US" dirty="0"/>
              <a:t>offers </a:t>
            </a:r>
            <a:r>
              <a:rPr lang="en-US" dirty="0" smtClean="0"/>
              <a:t>greater deductions</a:t>
            </a:r>
            <a:r>
              <a:rPr lang="en-US" dirty="0"/>
              <a:t> </a:t>
            </a:r>
            <a:r>
              <a:rPr lang="en-US" dirty="0" smtClean="0"/>
              <a:t>for </a:t>
            </a:r>
            <a:r>
              <a:rPr lang="en-US" dirty="0"/>
              <a:t>larger </a:t>
            </a:r>
            <a:r>
              <a:rPr lang="en-US" dirty="0" smtClean="0"/>
              <a:t>families. Recent</a:t>
            </a:r>
            <a:r>
              <a:rPr lang="en-US" dirty="0"/>
              <a:t> </a:t>
            </a:r>
            <a:r>
              <a:rPr lang="en-US" dirty="0" smtClean="0"/>
              <a:t>political</a:t>
            </a:r>
            <a:r>
              <a:rPr lang="en-US" dirty="0"/>
              <a:t> </a:t>
            </a:r>
            <a:r>
              <a:rPr lang="en-US" dirty="0" smtClean="0"/>
              <a:t>movements</a:t>
            </a:r>
            <a:r>
              <a:rPr lang="en-US" dirty="0"/>
              <a:t> </a:t>
            </a:r>
            <a:r>
              <a:rPr lang="en-US" dirty="0" smtClean="0"/>
              <a:t>to grant</a:t>
            </a:r>
            <a:r>
              <a:rPr lang="en-US" dirty="0"/>
              <a:t> </a:t>
            </a:r>
            <a:r>
              <a:rPr lang="en-US" dirty="0" smtClean="0"/>
              <a:t>additional tax credits</a:t>
            </a:r>
            <a:r>
              <a:rPr lang="en-US" dirty="0"/>
              <a:t> </a:t>
            </a:r>
            <a:r>
              <a:rPr lang="en-US" dirty="0" smtClean="0"/>
              <a:t>for </a:t>
            </a:r>
            <a:r>
              <a:rPr lang="en-US" dirty="0"/>
              <a:t>children and their college tuition </a:t>
            </a:r>
            <a:r>
              <a:rPr lang="en-US" dirty="0" smtClean="0"/>
              <a:t>reinforce this</a:t>
            </a:r>
            <a:r>
              <a:rPr lang="en-US" dirty="0"/>
              <a:t> </a:t>
            </a:r>
            <a:r>
              <a:rPr lang="en-US" dirty="0" smtClean="0"/>
              <a:t>trend. US </a:t>
            </a:r>
            <a:r>
              <a:rPr lang="en-US" dirty="0"/>
              <a:t>immigration policies have also allowed </a:t>
            </a:r>
            <a:r>
              <a:rPr lang="en-US" dirty="0" smtClean="0"/>
              <a:t>an average </a:t>
            </a:r>
            <a:r>
              <a:rPr lang="en-US" dirty="0"/>
              <a:t>of nearly 900,000 legal immigrants to enter the country </a:t>
            </a:r>
            <a:r>
              <a:rPr lang="en-US" dirty="0" smtClean="0"/>
              <a:t>each year</a:t>
            </a:r>
            <a:r>
              <a:rPr lang="en-US" dirty="0"/>
              <a:t> </a:t>
            </a:r>
            <a:r>
              <a:rPr lang="en-US" dirty="0" smtClean="0"/>
              <a:t>during </a:t>
            </a:r>
            <a:r>
              <a:rPr lang="en-US" dirty="0"/>
              <a:t>the 1990’s.</a:t>
            </a:r>
          </a:p>
        </p:txBody>
      </p:sp>
      <p:sp>
        <p:nvSpPr>
          <p:cNvPr id="4" name="Slide Number Placeholder 3"/>
          <p:cNvSpPr>
            <a:spLocks noGrp="1"/>
          </p:cNvSpPr>
          <p:nvPr>
            <p:ph type="sldNum" sz="quarter" idx="12"/>
          </p:nvPr>
        </p:nvSpPr>
        <p:spPr/>
        <p:txBody>
          <a:bodyPr/>
          <a:lstStyle/>
          <a:p>
            <a:r>
              <a:rPr lang="fa-IR" smtClean="0"/>
              <a:t>1</a:t>
            </a:r>
            <a:endParaRPr lang="fa-IR" dirty="0" smtClean="0"/>
          </a:p>
        </p:txBody>
      </p:sp>
    </p:spTree>
    <p:extLst>
      <p:ext uri="{BB962C8B-B14F-4D97-AF65-F5344CB8AC3E}">
        <p14:creationId xmlns:p14="http://schemas.microsoft.com/office/powerpoint/2010/main" val="39887757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algn="l" rtl="0"/>
            <a:endParaRPr lang="en-US" sz="1000" dirty="0" smtClean="0"/>
          </a:p>
          <a:p>
            <a:pPr algn="l" rtl="0"/>
            <a:endParaRPr lang="en-US" sz="1000" dirty="0"/>
          </a:p>
          <a:p>
            <a:pPr algn="l" rtl="0"/>
            <a:endParaRPr lang="en-US" sz="1000" dirty="0" smtClean="0"/>
          </a:p>
          <a:p>
            <a:pPr algn="l" rtl="0"/>
            <a:endParaRPr lang="en-US" sz="1000" dirty="0"/>
          </a:p>
          <a:p>
            <a:pPr algn="l" rtl="0"/>
            <a:endParaRPr lang="en-US" sz="1000" dirty="0" smtClean="0"/>
          </a:p>
          <a:p>
            <a:pPr algn="l" rtl="0"/>
            <a:endParaRPr lang="en-US" sz="1000" dirty="0"/>
          </a:p>
          <a:p>
            <a:pPr algn="l" rtl="0"/>
            <a:endParaRPr lang="en-US" sz="1000" dirty="0" smtClean="0"/>
          </a:p>
          <a:p>
            <a:pPr algn="l" rtl="0"/>
            <a:endParaRPr lang="en-US" sz="1000" dirty="0"/>
          </a:p>
          <a:p>
            <a:pPr algn="l" rtl="0"/>
            <a:endParaRPr lang="en-US" sz="1000" dirty="0" smtClean="0"/>
          </a:p>
          <a:p>
            <a:pPr algn="l" rtl="0"/>
            <a:endParaRPr lang="en-US" sz="1000" dirty="0"/>
          </a:p>
          <a:p>
            <a:pPr algn="l" rtl="0"/>
            <a:endParaRPr lang="en-US" sz="1000" dirty="0" smtClean="0"/>
          </a:p>
          <a:p>
            <a:pPr algn="l" rtl="0"/>
            <a:endParaRPr lang="en-US" sz="1000" dirty="0"/>
          </a:p>
          <a:p>
            <a:pPr algn="l" rtl="0"/>
            <a:endParaRPr lang="en-US" sz="1000" dirty="0" smtClean="0"/>
          </a:p>
          <a:p>
            <a:pPr algn="l" rtl="0"/>
            <a:endParaRPr lang="en-US" sz="1000" dirty="0"/>
          </a:p>
          <a:p>
            <a:pPr algn="l" rtl="0"/>
            <a:endParaRPr lang="en-US" sz="1000" dirty="0" smtClean="0"/>
          </a:p>
          <a:p>
            <a:pPr algn="l" rtl="0"/>
            <a:endParaRPr lang="en-US" sz="1000" dirty="0"/>
          </a:p>
          <a:p>
            <a:pPr algn="l" rtl="0"/>
            <a:endParaRPr lang="en-US" sz="1000" dirty="0" smtClean="0"/>
          </a:p>
          <a:p>
            <a:pPr algn="l" rtl="0"/>
            <a:r>
              <a:rPr lang="en-US" sz="1000" dirty="0" smtClean="0"/>
              <a:t>Census </a:t>
            </a:r>
            <a:r>
              <a:rPr lang="en-US" sz="1000" dirty="0"/>
              <a:t>2000 Population Projection </a:t>
            </a:r>
            <a:r>
              <a:rPr lang="en-US" sz="1000" dirty="0">
                <a:hlinkClick r:id="rId3"/>
              </a:rPr>
              <a:t>Assumptions</a:t>
            </a:r>
            <a:r>
              <a:rPr lang="en-US" sz="1000" dirty="0"/>
              <a:t/>
            </a:r>
            <a:br>
              <a:rPr lang="en-US" sz="1000" dirty="0"/>
            </a:br>
            <a:r>
              <a:rPr lang="en-US" sz="1000" dirty="0"/>
              <a:t>High:</a:t>
            </a:r>
            <a:br>
              <a:rPr lang="en-US" sz="1000" dirty="0"/>
            </a:br>
            <a:r>
              <a:rPr lang="en-US" sz="1000" dirty="0"/>
              <a:t>The current rate of U.S. fertility and immigration is generally consistent with the high Census projection. (Note, the Highest Series forecasts a population over 1.6 billion.)</a:t>
            </a:r>
            <a:br>
              <a:rPr lang="en-US" sz="1000" dirty="0"/>
            </a:br>
            <a:r>
              <a:rPr lang="en-US" sz="1000" dirty="0"/>
              <a:t>Middle:</a:t>
            </a:r>
            <a:br>
              <a:rPr lang="en-US" sz="1000" dirty="0"/>
            </a:br>
            <a:r>
              <a:rPr lang="en-US" sz="1000" dirty="0"/>
              <a:t>Assume similar fertility as today and one-fourth to one-third lower immigration.</a:t>
            </a:r>
            <a:br>
              <a:rPr lang="en-US" sz="1000" dirty="0"/>
            </a:br>
            <a:r>
              <a:rPr lang="en-US" sz="1000" dirty="0"/>
              <a:t>Low:</a:t>
            </a:r>
            <a:br>
              <a:rPr lang="en-US" sz="1000" dirty="0"/>
            </a:br>
            <a:r>
              <a:rPr lang="en-US" sz="1000" dirty="0"/>
              <a:t>Assumes slightly reduced fertility and little immigration.</a:t>
            </a:r>
            <a:br>
              <a:rPr lang="en-US" sz="1000" dirty="0"/>
            </a:br>
            <a:endParaRPr lang="en-US" sz="1000" dirty="0"/>
          </a:p>
          <a:p>
            <a:pPr algn="l" rtl="0"/>
            <a:endParaRPr lang="en-US" sz="1000" dirty="0"/>
          </a:p>
        </p:txBody>
      </p:sp>
      <p:sp>
        <p:nvSpPr>
          <p:cNvPr id="4" name="Slide Number Placeholder 3"/>
          <p:cNvSpPr>
            <a:spLocks noGrp="1"/>
          </p:cNvSpPr>
          <p:nvPr>
            <p:ph type="sldNum" sz="quarter" idx="12"/>
          </p:nvPr>
        </p:nvSpPr>
        <p:spPr/>
        <p:txBody>
          <a:bodyPr/>
          <a:lstStyle/>
          <a:p>
            <a:r>
              <a:rPr lang="fa-IR" smtClean="0"/>
              <a:t>1</a:t>
            </a:r>
            <a:endParaRPr lang="fa-IR" dirty="0" smtClean="0"/>
          </a:p>
        </p:txBody>
      </p:sp>
      <p:pic>
        <p:nvPicPr>
          <p:cNvPr id="1026" name="Picture 2" descr="C:\Users\Sheida\Desktop\USA\US_Pop_1900-2100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1590751"/>
            <a:ext cx="3791772" cy="2843829"/>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Sheida\Desktop\USA\population-usa-future-2050-210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6016" y="1770712"/>
            <a:ext cx="3665874" cy="26638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9504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7808"/>
            <a:ext cx="8229600" cy="1143000"/>
          </a:xfrm>
        </p:spPr>
        <p:txBody>
          <a:bodyPr/>
          <a:lstStyle/>
          <a:p>
            <a:r>
              <a:rPr lang="fa-IR" dirty="0" smtClean="0"/>
              <a:t>تقوا، شعار امروز آمریکا!</a:t>
            </a:r>
            <a:endParaRPr lang="en-US" dirty="0"/>
          </a:p>
        </p:txBody>
      </p:sp>
      <p:sp>
        <p:nvSpPr>
          <p:cNvPr id="3" name="Content Placeholder 2"/>
          <p:cNvSpPr>
            <a:spLocks noGrp="1"/>
          </p:cNvSpPr>
          <p:nvPr>
            <p:ph idx="1"/>
          </p:nvPr>
        </p:nvSpPr>
        <p:spPr/>
        <p:txBody>
          <a:bodyPr>
            <a:normAutofit lnSpcReduction="10000"/>
          </a:bodyPr>
          <a:lstStyle/>
          <a:p>
            <a:pPr algn="just">
              <a:lnSpc>
                <a:spcPct val="110000"/>
              </a:lnSpc>
            </a:pPr>
            <a:r>
              <a:rPr lang="fa-IR" sz="2400" dirty="0" smtClean="0"/>
              <a:t>بر اساس تجاربی که در غرب وجود داشته</a:t>
            </a:r>
            <a:endParaRPr lang="en-US" sz="2400" dirty="0" smtClean="0"/>
          </a:p>
          <a:p>
            <a:pPr marL="0" indent="0" algn="just">
              <a:lnSpc>
                <a:spcPct val="110000"/>
              </a:lnSpc>
              <a:buNone/>
            </a:pPr>
            <a:r>
              <a:rPr lang="en-US" sz="2400" dirty="0"/>
              <a:t> </a:t>
            </a:r>
            <a:r>
              <a:rPr lang="en-US" sz="2400" dirty="0" smtClean="0"/>
              <a:t> </a:t>
            </a:r>
            <a:r>
              <a:rPr lang="fa-IR" sz="2400" dirty="0" smtClean="0"/>
              <a:t> امروزه در آمریکا جهت مقابله با ایدز به جوانان </a:t>
            </a:r>
            <a:endParaRPr lang="en-US" sz="2400" dirty="0" smtClean="0"/>
          </a:p>
          <a:p>
            <a:pPr marL="0" indent="0" algn="just">
              <a:lnSpc>
                <a:spcPct val="110000"/>
              </a:lnSpc>
              <a:buNone/>
            </a:pPr>
            <a:r>
              <a:rPr lang="en-US" sz="2400" dirty="0" smtClean="0"/>
              <a:t>  </a:t>
            </a:r>
            <a:r>
              <a:rPr lang="fa-IR" sz="2400" dirty="0" smtClean="0"/>
              <a:t>توصیه می‌شود که به «پرهیز داوطلبانه» از روابط</a:t>
            </a:r>
            <a:endParaRPr lang="en-US" sz="2400" dirty="0"/>
          </a:p>
          <a:p>
            <a:pPr marL="0" indent="0" algn="just">
              <a:lnSpc>
                <a:spcPct val="110000"/>
              </a:lnSpc>
              <a:buNone/>
            </a:pPr>
            <a:r>
              <a:rPr lang="en-US" sz="2400" dirty="0" smtClean="0"/>
              <a:t>  </a:t>
            </a:r>
            <a:r>
              <a:rPr lang="fa-IR" sz="2400" dirty="0" smtClean="0"/>
              <a:t> جنسی آزاد روی آورند.</a:t>
            </a:r>
            <a:endParaRPr lang="en-US" sz="2400" dirty="0" smtClean="0"/>
          </a:p>
          <a:p>
            <a:pPr algn="just">
              <a:lnSpc>
                <a:spcPct val="150000"/>
              </a:lnSpc>
            </a:pPr>
            <a:r>
              <a:rPr lang="fa-IR" sz="2400" dirty="0"/>
              <a:t>شعار جورج بوش: </a:t>
            </a:r>
            <a:r>
              <a:rPr lang="en-US" sz="2400" dirty="0"/>
              <a:t>Chastity Before </a:t>
            </a:r>
            <a:r>
              <a:rPr lang="en-US" sz="2400" dirty="0" smtClean="0"/>
              <a:t>Marriage</a:t>
            </a:r>
            <a:endParaRPr lang="fa-IR" sz="2400" dirty="0" smtClean="0"/>
          </a:p>
          <a:p>
            <a:pPr algn="just">
              <a:lnSpc>
                <a:spcPct val="150000"/>
              </a:lnSpc>
            </a:pPr>
            <a:r>
              <a:rPr lang="fa-IR" sz="2400" dirty="0" smtClean="0"/>
              <a:t>شعار مسلمانان:«تقوا»، «پرهیز داوطلبانه از محرمات»</a:t>
            </a:r>
            <a:endParaRPr lang="fa-IR" dirty="0" smtClean="0"/>
          </a:p>
          <a:p>
            <a:pPr marL="0" indent="0" algn="ctr">
              <a:lnSpc>
                <a:spcPct val="160000"/>
              </a:lnSpc>
              <a:buNone/>
            </a:pPr>
            <a:endParaRPr lang="en-US" dirty="0" smtClean="0">
              <a:latin typeface="IranNastaliq" pitchFamily="18" charset="0"/>
              <a:cs typeface="IranNastaliq" pitchFamily="18" charset="0"/>
            </a:endParaRPr>
          </a:p>
          <a:p>
            <a:pPr marL="0" indent="0" algn="ctr">
              <a:lnSpc>
                <a:spcPct val="160000"/>
              </a:lnSpc>
              <a:buNone/>
            </a:pPr>
            <a:r>
              <a:rPr lang="en-US" dirty="0" smtClean="0">
                <a:latin typeface="IranNastaliq" pitchFamily="18" charset="0"/>
                <a:cs typeface="IranNastaliq" pitchFamily="18" charset="0"/>
              </a:rPr>
              <a:t>    </a:t>
            </a:r>
            <a:r>
              <a:rPr lang="fa-IR" dirty="0" smtClean="0">
                <a:latin typeface="IranNastaliq" pitchFamily="18" charset="0"/>
                <a:cs typeface="IranNastaliq" pitchFamily="18" charset="0"/>
              </a:rPr>
              <a:t>و </a:t>
            </a:r>
            <a:r>
              <a:rPr lang="fa-IR" dirty="0">
                <a:latin typeface="IranNastaliq" pitchFamily="18" charset="0"/>
                <a:cs typeface="IranNastaliq" pitchFamily="18" charset="0"/>
              </a:rPr>
              <a:t>كسانى كه [وسيله] ازدواجى نمى‏يابند بايد پاكدامنى پيشه </a:t>
            </a:r>
            <a:r>
              <a:rPr lang="fa-IR" dirty="0" smtClean="0">
                <a:latin typeface="IranNastaliq" pitchFamily="18" charset="0"/>
                <a:cs typeface="IranNastaliq" pitchFamily="18" charset="0"/>
              </a:rPr>
              <a:t>كنند...{</a:t>
            </a:r>
            <a:r>
              <a:rPr lang="fa-IR" b="1" dirty="0" smtClean="0">
                <a:latin typeface="IranNastaliq" pitchFamily="18" charset="0"/>
                <a:cs typeface="+mj-cs"/>
              </a:rPr>
              <a:t>33</a:t>
            </a:r>
            <a:r>
              <a:rPr lang="fa-IR" dirty="0" smtClean="0">
                <a:latin typeface="IranNastaliq" pitchFamily="18" charset="0"/>
                <a:cs typeface="IranNastaliq" pitchFamily="18" charset="0"/>
              </a:rPr>
              <a:t>نور}</a:t>
            </a:r>
          </a:p>
        </p:txBody>
      </p:sp>
      <p:sp>
        <p:nvSpPr>
          <p:cNvPr id="4" name="Slide Number Placeholder 3"/>
          <p:cNvSpPr>
            <a:spLocks noGrp="1"/>
          </p:cNvSpPr>
          <p:nvPr>
            <p:ph type="sldNum" sz="quarter" idx="12"/>
          </p:nvPr>
        </p:nvSpPr>
        <p:spPr/>
        <p:txBody>
          <a:bodyPr/>
          <a:lstStyle/>
          <a:p>
            <a:fld id="{4403A72F-1100-4E64-BAB1-D85BD15939DA}" type="slidenum">
              <a:rPr lang="en-US" smtClean="0"/>
              <a:pPr/>
              <a:t>27</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1959100"/>
            <a:ext cx="2592288" cy="1615616"/>
          </a:xfrm>
          <a:prstGeom prst="roundRect">
            <a:avLst/>
          </a:prstGeom>
        </p:spPr>
      </p:pic>
      <p:pic>
        <p:nvPicPr>
          <p:cNvPr id="1026"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2654168" y="4869160"/>
            <a:ext cx="3657600"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descr="C:\Users\Sheida\Desktop\Untitled.jpg"/>
          <p:cNvPicPr>
            <a:picLocks noChangeAspect="1" noChangeArrowheads="1"/>
          </p:cNvPicPr>
          <p:nvPr/>
        </p:nvPicPr>
        <p:blipFill rotWithShape="1">
          <a:blip r:embed="rId5">
            <a:extLst>
              <a:ext uri="{28A0092B-C50C-407E-A947-70E740481C1C}">
                <a14:useLocalDpi xmlns:a14="http://schemas.microsoft.com/office/drawing/2010/main" val="0"/>
              </a:ext>
            </a:extLst>
          </a:blip>
          <a:srcRect l="-3733" t="-4701" r="26358" b="49411"/>
          <a:stretch/>
        </p:blipFill>
        <p:spPr bwMode="auto">
          <a:xfrm>
            <a:off x="128691" y="1647791"/>
            <a:ext cx="2947916" cy="2238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7416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1500"/>
                                        <p:tgtEl>
                                          <p:spTgt spid="3">
                                            <p:txEl>
                                              <p:pRg st="3" end="3"/>
                                            </p:txEl>
                                          </p:spTgt>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 calcmode="lin" valueType="num">
                                      <p:cBhvr>
                                        <p:cTn id="20" dur="2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1" dur="20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2" dur="2000"/>
                                        <p:tgtEl>
                                          <p:spTgt spid="3">
                                            <p:txEl>
                                              <p:pRg st="4" end="4"/>
                                            </p:txEl>
                                          </p:spTgt>
                                        </p:tgtEl>
                                      </p:cBhvr>
                                    </p:animEffect>
                                  </p:childTnLst>
                                </p:cTn>
                              </p:par>
                              <p:par>
                                <p:cTn id="23" presetID="53" presetClass="entr" presetSubtype="16"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2000" fill="hold"/>
                                        <p:tgtEl>
                                          <p:spTgt spid="5"/>
                                        </p:tgtEl>
                                        <p:attrNameLst>
                                          <p:attrName>ppt_w</p:attrName>
                                        </p:attrNameLst>
                                      </p:cBhvr>
                                      <p:tavLst>
                                        <p:tav tm="0">
                                          <p:val>
                                            <p:fltVal val="0"/>
                                          </p:val>
                                        </p:tav>
                                        <p:tav tm="100000">
                                          <p:val>
                                            <p:strVal val="#ppt_w"/>
                                          </p:val>
                                        </p:tav>
                                      </p:tavLst>
                                    </p:anim>
                                    <p:anim calcmode="lin" valueType="num">
                                      <p:cBhvr>
                                        <p:cTn id="26" dur="2000" fill="hold"/>
                                        <p:tgtEl>
                                          <p:spTgt spid="5"/>
                                        </p:tgtEl>
                                        <p:attrNameLst>
                                          <p:attrName>ppt_h</p:attrName>
                                        </p:attrNameLst>
                                      </p:cBhvr>
                                      <p:tavLst>
                                        <p:tav tm="0">
                                          <p:val>
                                            <p:fltVal val="0"/>
                                          </p:val>
                                        </p:tav>
                                        <p:tav tm="100000">
                                          <p:val>
                                            <p:strVal val="#ppt_h"/>
                                          </p:val>
                                        </p:tav>
                                      </p:tavLst>
                                    </p:anim>
                                    <p:animEffect transition="in" filter="fade">
                                      <p:cBhvr>
                                        <p:cTn id="27" dur="2000"/>
                                        <p:tgtEl>
                                          <p:spTgt spid="5"/>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2000"/>
                                        <p:tgtEl>
                                          <p:spTgt spid="3">
                                            <p:txEl>
                                              <p:pRg st="5" end="5"/>
                                            </p:txEl>
                                          </p:spTgt>
                                        </p:tgtEl>
                                      </p:cBhvr>
                                    </p:animEffect>
                                  </p:childTnLst>
                                </p:cTn>
                              </p:par>
                              <p:par>
                                <p:cTn id="32" presetID="53" presetClass="entr" presetSubtype="16" fill="hold" nodeType="withEffect">
                                  <p:stCondLst>
                                    <p:cond delay="0"/>
                                  </p:stCondLst>
                                  <p:childTnLst>
                                    <p:set>
                                      <p:cBhvr>
                                        <p:cTn id="33" dur="1" fill="hold">
                                          <p:stCondLst>
                                            <p:cond delay="0"/>
                                          </p:stCondLst>
                                        </p:cTn>
                                        <p:tgtEl>
                                          <p:spTgt spid="1026"/>
                                        </p:tgtEl>
                                        <p:attrNameLst>
                                          <p:attrName>style.visibility</p:attrName>
                                        </p:attrNameLst>
                                      </p:cBhvr>
                                      <p:to>
                                        <p:strVal val="visible"/>
                                      </p:to>
                                    </p:set>
                                    <p:anim calcmode="lin" valueType="num">
                                      <p:cBhvr>
                                        <p:cTn id="34" dur="2000" fill="hold"/>
                                        <p:tgtEl>
                                          <p:spTgt spid="1026"/>
                                        </p:tgtEl>
                                        <p:attrNameLst>
                                          <p:attrName>ppt_w</p:attrName>
                                        </p:attrNameLst>
                                      </p:cBhvr>
                                      <p:tavLst>
                                        <p:tav tm="0">
                                          <p:val>
                                            <p:fltVal val="0"/>
                                          </p:val>
                                        </p:tav>
                                        <p:tav tm="100000">
                                          <p:val>
                                            <p:strVal val="#ppt_w"/>
                                          </p:val>
                                        </p:tav>
                                      </p:tavLst>
                                    </p:anim>
                                    <p:anim calcmode="lin" valueType="num">
                                      <p:cBhvr>
                                        <p:cTn id="35" dur="2000" fill="hold"/>
                                        <p:tgtEl>
                                          <p:spTgt spid="1026"/>
                                        </p:tgtEl>
                                        <p:attrNameLst>
                                          <p:attrName>ppt_h</p:attrName>
                                        </p:attrNameLst>
                                      </p:cBhvr>
                                      <p:tavLst>
                                        <p:tav tm="0">
                                          <p:val>
                                            <p:fltVal val="0"/>
                                          </p:val>
                                        </p:tav>
                                        <p:tav tm="100000">
                                          <p:val>
                                            <p:strVal val="#ppt_h"/>
                                          </p:val>
                                        </p:tav>
                                      </p:tavLst>
                                    </p:anim>
                                    <p:animEffect transition="in" filter="fade">
                                      <p:cBhvr>
                                        <p:cTn id="36" dur="2000"/>
                                        <p:tgtEl>
                                          <p:spTgt spid="102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p:cTn id="39" dur="2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40" dur="20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41" dur="2000"/>
                                        <p:tgtEl>
                                          <p:spTgt spid="3">
                                            <p:txEl>
                                              <p:pRg st="7" end="7"/>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332656"/>
            <a:ext cx="8229600" cy="1143000"/>
          </a:xfrm>
        </p:spPr>
        <p:txBody>
          <a:bodyPr>
            <a:normAutofit/>
          </a:bodyPr>
          <a:lstStyle/>
          <a:p>
            <a:pPr algn="r"/>
            <a:r>
              <a:rPr lang="fa-IR" sz="4000" dirty="0"/>
              <a:t>سياست‌هاي  جمعيتي كشور </a:t>
            </a:r>
            <a:r>
              <a:rPr lang="fa-IR" sz="4000" dirty="0" smtClean="0"/>
              <a:t>اسرائیل</a:t>
            </a:r>
            <a:endParaRPr lang="en-US" sz="4000" dirty="0"/>
          </a:p>
        </p:txBody>
      </p:sp>
      <p:sp>
        <p:nvSpPr>
          <p:cNvPr id="3" name="Content Placeholder 2"/>
          <p:cNvSpPr>
            <a:spLocks noGrp="1"/>
          </p:cNvSpPr>
          <p:nvPr>
            <p:ph idx="1"/>
          </p:nvPr>
        </p:nvSpPr>
        <p:spPr>
          <a:xfrm>
            <a:off x="457200" y="1585327"/>
            <a:ext cx="8229600" cy="5272673"/>
          </a:xfrm>
        </p:spPr>
        <p:txBody>
          <a:bodyPr>
            <a:normAutofit fontScale="70000" lnSpcReduction="20000"/>
          </a:bodyPr>
          <a:lstStyle/>
          <a:p>
            <a:pPr marL="0" indent="0" fontAlgn="base">
              <a:buNone/>
            </a:pPr>
            <a:r>
              <a:rPr lang="fa-IR" sz="2900" b="1" dirty="0" smtClean="0"/>
              <a:t>1.زاد </a:t>
            </a:r>
            <a:r>
              <a:rPr lang="fa-IR" sz="2900" b="1" dirty="0"/>
              <a:t>و </a:t>
            </a:r>
            <a:r>
              <a:rPr lang="fa-IR" sz="2900" b="1" dirty="0" smtClean="0"/>
              <a:t>ولد</a:t>
            </a:r>
            <a:endParaRPr lang="fa-IR" sz="2900" b="1" dirty="0"/>
          </a:p>
          <a:p>
            <a:pPr fontAlgn="base">
              <a:buFont typeface="Arial" pitchFamily="34" charset="0"/>
              <a:buChar char="•"/>
            </a:pPr>
            <a:r>
              <a:rPr lang="fa-IR" sz="2700" dirty="0"/>
              <a:t>هدف از ازدواج در میان قوم یهود افزایش جمعیت است </a:t>
            </a:r>
            <a:endParaRPr lang="fa-IR" sz="2700" dirty="0" smtClean="0"/>
          </a:p>
          <a:p>
            <a:pPr marL="365760" lvl="1" indent="0" fontAlgn="base">
              <a:buNone/>
            </a:pPr>
            <a:r>
              <a:rPr lang="fa-IR" sz="2100" dirty="0" smtClean="0"/>
              <a:t>بنابر </a:t>
            </a:r>
            <a:r>
              <a:rPr lang="fa-IR" sz="2100" dirty="0"/>
              <a:t>عقیده مذهبی یهود، ازدواج باعث تسلسل بنی‌اسرائیل و مانع محو شدن آنها می‌شود</a:t>
            </a:r>
            <a:r>
              <a:rPr lang="fa-IR" sz="2100" dirty="0" smtClean="0"/>
              <a:t>. </a:t>
            </a:r>
          </a:p>
          <a:p>
            <a:pPr marL="365760" lvl="1" indent="0" fontAlgn="base">
              <a:buNone/>
            </a:pPr>
            <a:r>
              <a:rPr lang="fa-IR" sz="2100" dirty="0" smtClean="0"/>
              <a:t>در </a:t>
            </a:r>
            <a:r>
              <a:rPr lang="fa-IR" sz="2100" dirty="0"/>
              <a:t>کتب مقدس یهود در فرمان موکد به آدم و حوا نقل شده است که«مفید باش، تولیدمثل کن و زمین را پرکن</a:t>
            </a:r>
            <a:r>
              <a:rPr lang="fa-IR" sz="2100" dirty="0" smtClean="0"/>
              <a:t>…»</a:t>
            </a:r>
            <a:r>
              <a:rPr lang="fa-IR" sz="2100" dirty="0"/>
              <a:t> </a:t>
            </a:r>
            <a:endParaRPr lang="fa-IR" sz="2100" dirty="0" smtClean="0"/>
          </a:p>
          <a:p>
            <a:pPr marL="365760" lvl="1" indent="0" fontAlgn="base">
              <a:buNone/>
            </a:pPr>
            <a:r>
              <a:rPr lang="fa-IR" sz="2100" dirty="0" smtClean="0"/>
              <a:t>این </a:t>
            </a:r>
            <a:r>
              <a:rPr lang="fa-IR" sz="2100" dirty="0"/>
              <a:t>دین، تولید مثل و تجدید نسل را در قالب فرامین مذهبی مورد تاکید قرار داده است.</a:t>
            </a:r>
          </a:p>
          <a:p>
            <a:pPr marL="365760" lvl="1" indent="0" fontAlgn="base">
              <a:buNone/>
            </a:pPr>
            <a:r>
              <a:rPr lang="fa-IR" sz="2100" dirty="0" smtClean="0"/>
              <a:t>تاهل </a:t>
            </a:r>
            <a:r>
              <a:rPr lang="fa-IR" sz="2100" dirty="0"/>
              <a:t>برای ازدیاد قوم بنی‌اسرائیل عامل مهمی تلقی می‌گردد و پذیرش آن بر هر یهودی واجب است. </a:t>
            </a:r>
          </a:p>
          <a:p>
            <a:pPr fontAlgn="base">
              <a:buFont typeface="Arial" pitchFamily="34" charset="0"/>
              <a:buChar char="•"/>
            </a:pPr>
            <a:endParaRPr lang="fa-IR" sz="2700" dirty="0" smtClean="0"/>
          </a:p>
          <a:p>
            <a:pPr fontAlgn="base">
              <a:buFont typeface="Arial" pitchFamily="34" charset="0"/>
              <a:buChar char="•"/>
            </a:pPr>
            <a:r>
              <a:rPr lang="fa-IR" sz="2700" dirty="0" smtClean="0"/>
              <a:t>عوامل </a:t>
            </a:r>
            <a:r>
              <a:rPr lang="fa-IR" sz="2700" dirty="0"/>
              <a:t>کنترل جمعیت در تورات صراحتا منع شده است</a:t>
            </a:r>
          </a:p>
          <a:p>
            <a:pPr marL="365760" lvl="1" indent="0" fontAlgn="base">
              <a:buNone/>
            </a:pPr>
            <a:r>
              <a:rPr lang="fa-IR" sz="2100" dirty="0" smtClean="0"/>
              <a:t>در تورات سقط </a:t>
            </a:r>
            <a:r>
              <a:rPr lang="fa-IR" sz="2100" dirty="0"/>
              <a:t>جنین هم‌ردیف با قتل دانسته شده و برای آن مجازات‌هایی را تعیین کرده‌اند</a:t>
            </a:r>
            <a:r>
              <a:rPr lang="fa-IR" sz="2100" dirty="0" smtClean="0"/>
              <a:t>.</a:t>
            </a:r>
          </a:p>
          <a:p>
            <a:pPr marL="365760" lvl="1" indent="0" fontAlgn="base">
              <a:buNone/>
            </a:pPr>
            <a:r>
              <a:rPr lang="fa-IR" sz="2100" dirty="0" smtClean="0"/>
              <a:t>ازدواج </a:t>
            </a:r>
            <a:r>
              <a:rPr lang="fa-IR" sz="2100" dirty="0"/>
              <a:t>نکردن و نیز با وجود استطاعت مالی و جسمی بچه‌دار نشدن در مرام یهود، گناه شمرده می‌شود</a:t>
            </a:r>
            <a:r>
              <a:rPr lang="fa-IR" sz="2100" dirty="0" smtClean="0"/>
              <a:t>.</a:t>
            </a:r>
          </a:p>
          <a:p>
            <a:pPr fontAlgn="base">
              <a:buFont typeface="Arial" pitchFamily="34" charset="0"/>
              <a:buChar char="•"/>
            </a:pPr>
            <a:endParaRPr lang="fa-IR" sz="2700" dirty="0" smtClean="0"/>
          </a:p>
          <a:p>
            <a:pPr fontAlgn="base">
              <a:buFont typeface="Arial" pitchFamily="34" charset="0"/>
              <a:buChar char="•"/>
            </a:pPr>
            <a:r>
              <a:rPr lang="fa-IR" sz="2700" dirty="0" smtClean="0"/>
              <a:t>شورای </a:t>
            </a:r>
            <a:r>
              <a:rPr lang="fa-IR" sz="2700" dirty="0"/>
              <a:t>افزایش جمعیت اسرائیل با همکاری کابینه رژیم صهیونستی که سال 1246 شمسی تاسیس </a:t>
            </a:r>
            <a:r>
              <a:rPr lang="fa-IR" sz="2700" dirty="0" smtClean="0"/>
              <a:t>شد،  </a:t>
            </a:r>
            <a:r>
              <a:rPr lang="fa-IR" sz="2700" dirty="0"/>
              <a:t>برای تشویق زنان اسرائیلی به زایش بیشتر، کمک مالی چشمگیری را به آنان اختصاص داده‌است .</a:t>
            </a:r>
            <a:endParaRPr lang="en-US" sz="2700" dirty="0"/>
          </a:p>
          <a:p>
            <a:pPr fontAlgn="base">
              <a:buFont typeface="Arial" pitchFamily="34" charset="0"/>
              <a:buChar char="•"/>
            </a:pPr>
            <a:r>
              <a:rPr lang="fa-IR" sz="2700" dirty="0" smtClean="0"/>
              <a:t>در مورد تعداد فرزندان مقرر شده که هر </a:t>
            </a:r>
            <a:r>
              <a:rPr lang="fa-IR" sz="2700" dirty="0"/>
              <a:t>عائله حداقل باید چهار فرزند داشته باشد. </a:t>
            </a:r>
            <a:endParaRPr lang="fa-IR" sz="2700" dirty="0" smtClean="0"/>
          </a:p>
          <a:p>
            <a:pPr fontAlgn="base">
              <a:buFont typeface="Arial" pitchFamily="34" charset="0"/>
              <a:buChar char="•"/>
            </a:pPr>
            <a:r>
              <a:rPr lang="fa-IR" sz="2700" dirty="0" smtClean="0"/>
              <a:t>میزان </a:t>
            </a:r>
            <a:r>
              <a:rPr lang="fa-IR" sz="2700" dirty="0"/>
              <a:t>حق اولاد پرداختی به کارمندان زیاد </a:t>
            </a:r>
            <a:r>
              <a:rPr lang="fa-IR" sz="2700" dirty="0" smtClean="0"/>
              <a:t>است.</a:t>
            </a:r>
          </a:p>
          <a:p>
            <a:pPr fontAlgn="base">
              <a:buFont typeface="Arial" pitchFamily="34" charset="0"/>
              <a:buChar char="•"/>
            </a:pPr>
            <a:r>
              <a:rPr lang="fa-IR" sz="2700" dirty="0" smtClean="0"/>
              <a:t> </a:t>
            </a:r>
            <a:r>
              <a:rPr lang="fa-IR" sz="2700" dirty="0"/>
              <a:t>بچه زیاد موجب کاهش انواع و اقسام مالیات‌ها می‌شود.</a:t>
            </a:r>
          </a:p>
          <a:p>
            <a:pPr fontAlgn="base">
              <a:buFont typeface="Arial" pitchFamily="34" charset="0"/>
              <a:buChar char="•"/>
            </a:pPr>
            <a:r>
              <a:rPr lang="fa-IR" sz="2700" dirty="0" smtClean="0"/>
              <a:t>کارمندان </a:t>
            </a:r>
            <a:r>
              <a:rPr lang="fa-IR" sz="2700" dirty="0"/>
              <a:t>بازنشسته که دارای فرزند بیشتری هستند، حقوق بازنشستگی بیشتری دریافت می‌کنند. </a:t>
            </a:r>
            <a:endParaRPr lang="fa-IR" sz="2700" dirty="0" smtClean="0"/>
          </a:p>
          <a:p>
            <a:pPr fontAlgn="base">
              <a:buFont typeface="Arial" pitchFamily="34" charset="0"/>
              <a:buChar char="•"/>
            </a:pPr>
            <a:r>
              <a:rPr lang="fa-IR" sz="2700" dirty="0" smtClean="0"/>
              <a:t>نظریه‌پردازان </a:t>
            </a:r>
            <a:r>
              <a:rPr lang="fa-IR" sz="2700" dirty="0"/>
              <a:t>صهیونیستی همواره </a:t>
            </a:r>
            <a:r>
              <a:rPr lang="fa-IR" sz="2700" dirty="0" smtClean="0"/>
              <a:t>به </a:t>
            </a:r>
            <a:r>
              <a:rPr lang="fa-IR" sz="2700" dirty="0"/>
              <a:t>نقش موثر و سازنده زنان متدین یهودی در تقویت رژیم اشغالگر قدس اشاره می‌کنند، این عده معتقدند زنانی برای اسرائیل مفیدترند که صاحب هشت فرزند </a:t>
            </a:r>
            <a:r>
              <a:rPr lang="fa-IR" sz="2700" dirty="0" smtClean="0"/>
              <a:t>باشند.</a:t>
            </a:r>
            <a:endParaRPr lang="fa-IR" sz="2700" dirty="0"/>
          </a:p>
        </p:txBody>
      </p:sp>
      <p:sp>
        <p:nvSpPr>
          <p:cNvPr id="4" name="Slide Number Placeholder 3"/>
          <p:cNvSpPr>
            <a:spLocks noGrp="1"/>
          </p:cNvSpPr>
          <p:nvPr>
            <p:ph type="sldNum" sz="quarter" idx="12"/>
          </p:nvPr>
        </p:nvSpPr>
        <p:spPr/>
        <p:txBody>
          <a:bodyPr/>
          <a:lstStyle/>
          <a:p>
            <a:r>
              <a:rPr lang="fa-IR" smtClean="0"/>
              <a:t>1</a:t>
            </a:r>
            <a:endParaRPr lang="fa-IR" dirty="0" smtClean="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0"/>
            <a:ext cx="3192355" cy="2394266"/>
          </a:xfrm>
          <a:prstGeom prst="star6">
            <a:avLst>
              <a:gd name="adj" fmla="val 30101"/>
              <a:gd name="hf" fmla="val 115470"/>
            </a:avLst>
          </a:prstGeom>
          <a:effectLst>
            <a:softEdge rad="31750"/>
          </a:effectLst>
        </p:spPr>
      </p:pic>
    </p:spTree>
    <p:extLst>
      <p:ext uri="{BB962C8B-B14F-4D97-AF65-F5344CB8AC3E}">
        <p14:creationId xmlns:p14="http://schemas.microsoft.com/office/powerpoint/2010/main" val="3100621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normAutofit/>
          </a:bodyPr>
          <a:lstStyle/>
          <a:p>
            <a:r>
              <a:rPr lang="fa-IR" sz="4000" dirty="0"/>
              <a:t>سياست‌هاي  جمعيتي كشور اسرائیل</a:t>
            </a:r>
            <a:endParaRPr lang="en-US" sz="4000" dirty="0"/>
          </a:p>
        </p:txBody>
      </p:sp>
      <p:sp>
        <p:nvSpPr>
          <p:cNvPr id="3" name="Content Placeholder 2"/>
          <p:cNvSpPr>
            <a:spLocks noGrp="1"/>
          </p:cNvSpPr>
          <p:nvPr>
            <p:ph idx="1"/>
          </p:nvPr>
        </p:nvSpPr>
        <p:spPr>
          <a:xfrm>
            <a:off x="457200" y="1935480"/>
            <a:ext cx="8229600" cy="4733880"/>
          </a:xfrm>
        </p:spPr>
        <p:txBody>
          <a:bodyPr>
            <a:normAutofit fontScale="77500" lnSpcReduction="20000"/>
          </a:bodyPr>
          <a:lstStyle/>
          <a:p>
            <a:pPr marL="0" indent="0" fontAlgn="base">
              <a:lnSpc>
                <a:spcPct val="120000"/>
              </a:lnSpc>
              <a:buNone/>
            </a:pPr>
            <a:r>
              <a:rPr lang="fa-IR" dirty="0"/>
              <a:t>2. مهاجرت اتباع یهودی به کشور </a:t>
            </a:r>
            <a:r>
              <a:rPr lang="fa-IR" dirty="0" smtClean="0"/>
              <a:t>اسرائیل.</a:t>
            </a:r>
            <a:endParaRPr lang="fa-IR" b="1" dirty="0"/>
          </a:p>
          <a:p>
            <a:pPr marL="0" indent="0" fontAlgn="base">
              <a:lnSpc>
                <a:spcPct val="120000"/>
              </a:lnSpc>
              <a:buNone/>
            </a:pPr>
            <a:r>
              <a:rPr lang="fa-IR" sz="2500" dirty="0" smtClean="0"/>
              <a:t>اسرائیل </a:t>
            </a:r>
            <a:r>
              <a:rPr lang="fa-IR" sz="2500" dirty="0"/>
              <a:t>برای تامین جمعیت در سال‌های دهه ۹۰ به مهاجرت‌هایی از روسیه و دیگر کشورهای بلوک شرق پس از فروپاشی جماهیر شوروی روی آورد. این مهاجرت‌ها در قالب دسته‌های مشخص از سال ۱۸۸۰ شروع شد و در دسته اول حدود ۲۵۰۰ مهاجر وارد فلسطین شدند، ولی اینک بر اثر اهتمام شدید بر مهاجرت توانسته جمعیت قابل توجهی را به خود جذب کند.</a:t>
            </a:r>
          </a:p>
          <a:p>
            <a:pPr marL="0" indent="0" fontAlgn="base">
              <a:lnSpc>
                <a:spcPct val="120000"/>
              </a:lnSpc>
              <a:buNone/>
            </a:pPr>
            <a:endParaRPr lang="fa-IR" dirty="0"/>
          </a:p>
          <a:p>
            <a:pPr marL="0" indent="0" algn="ctr" fontAlgn="base">
              <a:lnSpc>
                <a:spcPct val="120000"/>
              </a:lnSpc>
              <a:buNone/>
            </a:pPr>
            <a:r>
              <a:rPr lang="fa-IR" sz="3900" dirty="0" smtClean="0">
                <a:solidFill>
                  <a:schemeClr val="accent2">
                    <a:lumMod val="50000"/>
                  </a:schemeClr>
                </a:solidFill>
                <a:cs typeface="B Titr" pitchFamily="2" charset="-78"/>
              </a:rPr>
              <a:t>بالاترین میزان رشد جمعیت</a:t>
            </a:r>
            <a:endParaRPr lang="fa-IR" sz="3900" dirty="0">
              <a:solidFill>
                <a:schemeClr val="accent2">
                  <a:lumMod val="50000"/>
                </a:schemeClr>
              </a:solidFill>
              <a:cs typeface="B Titr" pitchFamily="2" charset="-78"/>
            </a:endParaRPr>
          </a:p>
          <a:p>
            <a:pPr marL="0" indent="0" fontAlgn="base">
              <a:lnSpc>
                <a:spcPct val="120000"/>
              </a:lnSpc>
              <a:buNone/>
            </a:pPr>
            <a:endParaRPr lang="fa-IR" dirty="0"/>
          </a:p>
          <a:p>
            <a:pPr>
              <a:lnSpc>
                <a:spcPct val="120000"/>
              </a:lnSpc>
            </a:pPr>
            <a:r>
              <a:rPr lang="fa-IR" dirty="0" smtClean="0"/>
              <a:t>اسرائیل </a:t>
            </a:r>
            <a:r>
              <a:rPr lang="fa-IR" dirty="0"/>
              <a:t>از جمعیت 2میلیون نفری به 7.7میلیون رسیده‌است.</a:t>
            </a:r>
            <a:endParaRPr lang="en-US" dirty="0"/>
          </a:p>
          <a:p>
            <a:pPr>
              <a:lnSpc>
                <a:spcPct val="120000"/>
              </a:lnSpc>
            </a:pPr>
            <a:endParaRPr lang="fa-IR" dirty="0"/>
          </a:p>
          <a:p>
            <a:pPr>
              <a:lnSpc>
                <a:spcPct val="120000"/>
              </a:lnSpc>
            </a:pPr>
            <a:r>
              <a:rPr lang="fa-IR" dirty="0"/>
              <a:t>بر اساس آخرین آمار بانک</a:t>
            </a:r>
            <a:r>
              <a:rPr lang="en-US" dirty="0"/>
              <a:t> </a:t>
            </a:r>
            <a:r>
              <a:rPr lang="fa-IR" dirty="0"/>
              <a:t>جهانی، جمعیت این رژیم تا سال 2000 هر ساله بطور متوسط</a:t>
            </a:r>
            <a:r>
              <a:rPr lang="en-US" dirty="0"/>
              <a:t> </a:t>
            </a:r>
            <a:r>
              <a:rPr lang="fa-IR" dirty="0"/>
              <a:t>2.8درصد رشد داشته، که بالاترین میزان رشد در جهان است</a:t>
            </a:r>
            <a:r>
              <a:rPr lang="fa-IR" dirty="0" smtClean="0"/>
              <a:t>. </a:t>
            </a:r>
            <a:r>
              <a:rPr lang="fa-IR" dirty="0"/>
              <a:t>مهاجرت بر ۷۴ درصد جمعیت یهودیان موثر بوده است.</a:t>
            </a:r>
            <a:endParaRPr lang="en-US" dirty="0"/>
          </a:p>
          <a:p>
            <a:pPr>
              <a:lnSpc>
                <a:spcPct val="120000"/>
              </a:lnSpc>
            </a:pPr>
            <a:endParaRPr lang="en-US" dirty="0"/>
          </a:p>
        </p:txBody>
      </p:sp>
      <p:sp>
        <p:nvSpPr>
          <p:cNvPr id="4" name="Slide Number Placeholder 3"/>
          <p:cNvSpPr>
            <a:spLocks noGrp="1"/>
          </p:cNvSpPr>
          <p:nvPr>
            <p:ph type="sldNum" sz="quarter" idx="12"/>
          </p:nvPr>
        </p:nvSpPr>
        <p:spPr/>
        <p:txBody>
          <a:bodyPr/>
          <a:lstStyle/>
          <a:p>
            <a:r>
              <a:rPr lang="fa-IR" smtClean="0"/>
              <a:t>1</a:t>
            </a:r>
            <a:endParaRPr lang="fa-IR" dirty="0" smtClean="0"/>
          </a:p>
        </p:txBody>
      </p:sp>
    </p:spTree>
    <p:extLst>
      <p:ext uri="{BB962C8B-B14F-4D97-AF65-F5344CB8AC3E}">
        <p14:creationId xmlns:p14="http://schemas.microsoft.com/office/powerpoint/2010/main" val="34913409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888232"/>
            <a:ext cx="7851648" cy="1828800"/>
          </a:xfrm>
        </p:spPr>
        <p:txBody>
          <a:bodyPr>
            <a:normAutofit/>
          </a:bodyPr>
          <a:lstStyle/>
          <a:p>
            <a:r>
              <a:rPr lang="fa-IR" sz="5000" dirty="0">
                <a:cs typeface="B Titr" pitchFamily="2" charset="-78"/>
              </a:rPr>
              <a:t>نگاهی به سیاست‌های جمعیتی</a:t>
            </a:r>
            <a:r>
              <a:rPr lang="en-US" sz="5000" dirty="0">
                <a:cs typeface="B Titr" pitchFamily="2" charset="-78"/>
              </a:rPr>
              <a:t/>
            </a:r>
            <a:br>
              <a:rPr lang="en-US" sz="5000" dirty="0">
                <a:cs typeface="B Titr" pitchFamily="2" charset="-78"/>
              </a:rPr>
            </a:br>
            <a:endParaRPr lang="en-US" sz="5000" dirty="0"/>
          </a:p>
        </p:txBody>
      </p:sp>
      <p:sp>
        <p:nvSpPr>
          <p:cNvPr id="3" name="Subtitle 2"/>
          <p:cNvSpPr>
            <a:spLocks noGrp="1"/>
          </p:cNvSpPr>
          <p:nvPr>
            <p:ph type="subTitle" idx="1"/>
          </p:nvPr>
        </p:nvSpPr>
        <p:spPr>
          <a:xfrm>
            <a:off x="533400" y="3228536"/>
            <a:ext cx="7854696" cy="2504720"/>
          </a:xfrm>
        </p:spPr>
        <p:txBody>
          <a:bodyPr>
            <a:normAutofit/>
            <a:scene3d>
              <a:camera prst="orthographicFront"/>
              <a:lightRig rig="threePt" dir="t"/>
            </a:scene3d>
            <a:sp3d extrusionH="57150">
              <a:bevelT w="38100" h="38100"/>
            </a:sp3d>
          </a:bodyPr>
          <a:lstStyle/>
          <a:p>
            <a:pPr lvl="1" algn="r">
              <a:lnSpc>
                <a:spcPct val="120000"/>
              </a:lnSpc>
            </a:pPr>
            <a:r>
              <a:rPr lang="fa-IR" sz="2600" dirty="0" smtClean="0">
                <a:effectLst/>
                <a:cs typeface="B Titr" pitchFamily="2" charset="-78"/>
              </a:rPr>
              <a:t>سیاست‌های </a:t>
            </a:r>
            <a:r>
              <a:rPr lang="fa-IR" sz="2600" dirty="0">
                <a:effectLst/>
                <a:cs typeface="B Titr" pitchFamily="2" charset="-78"/>
              </a:rPr>
              <a:t>جمعیتی در ایران</a:t>
            </a:r>
            <a:endParaRPr lang="en-US" sz="2600" dirty="0">
              <a:effectLst/>
              <a:cs typeface="B Titr" pitchFamily="2" charset="-78"/>
            </a:endParaRPr>
          </a:p>
          <a:p>
            <a:pPr lvl="1" algn="r">
              <a:lnSpc>
                <a:spcPct val="120000"/>
              </a:lnSpc>
            </a:pPr>
            <a:r>
              <a:rPr lang="fa-IR" dirty="0">
                <a:effectLst/>
                <a:cs typeface="B Titr" pitchFamily="2" charset="-78"/>
              </a:rPr>
              <a:t>آمار رشد جمعیت و نرخ باروری در ایران</a:t>
            </a:r>
            <a:endParaRPr lang="en-US" dirty="0">
              <a:effectLst/>
              <a:cs typeface="B Titr" pitchFamily="2" charset="-78"/>
            </a:endParaRPr>
          </a:p>
          <a:p>
            <a:pPr lvl="1" algn="r">
              <a:lnSpc>
                <a:spcPct val="120000"/>
              </a:lnSpc>
            </a:pPr>
            <a:r>
              <a:rPr lang="fa-IR" dirty="0">
                <a:effectLst/>
                <a:cs typeface="B Titr" pitchFamily="2" charset="-78"/>
              </a:rPr>
              <a:t>سیاست‌های جمعیتی در کشورهای غربی</a:t>
            </a:r>
            <a:endParaRPr lang="en-US" dirty="0">
              <a:effectLst/>
              <a:cs typeface="B Titr" pitchFamily="2" charset="-78"/>
            </a:endParaRPr>
          </a:p>
          <a:p>
            <a:pPr lvl="1" algn="r">
              <a:lnSpc>
                <a:spcPct val="120000"/>
              </a:lnSpc>
            </a:pPr>
            <a:r>
              <a:rPr lang="fa-IR" dirty="0">
                <a:effectLst/>
                <a:cs typeface="B Titr" pitchFamily="2" charset="-78"/>
              </a:rPr>
              <a:t>مقایسه نرخ باروری کشورهای مختلف</a:t>
            </a:r>
          </a:p>
          <a:p>
            <a:endParaRPr lang="en-US" dirty="0">
              <a:effectLst/>
              <a:cs typeface="B Titr" pitchFamily="2" charset="-78"/>
            </a:endParaRPr>
          </a:p>
        </p:txBody>
      </p:sp>
      <p:sp>
        <p:nvSpPr>
          <p:cNvPr id="4" name="Slide Number Placeholder 3"/>
          <p:cNvSpPr>
            <a:spLocks noGrp="1"/>
          </p:cNvSpPr>
          <p:nvPr>
            <p:ph type="sldNum" sz="quarter" idx="12"/>
          </p:nvPr>
        </p:nvSpPr>
        <p:spPr/>
        <p:txBody>
          <a:bodyPr/>
          <a:lstStyle/>
          <a:p>
            <a:fld id="{4403A72F-1100-4E64-BAB1-D85BD15939DA}" type="slidenum">
              <a:rPr lang="en-US" smtClean="0"/>
              <a:pPr/>
              <a:t>3</a:t>
            </a:fld>
            <a:endParaRPr lang="en-US"/>
          </a:p>
        </p:txBody>
      </p:sp>
    </p:spTree>
    <p:extLst>
      <p:ext uri="{BB962C8B-B14F-4D97-AF65-F5344CB8AC3E}">
        <p14:creationId xmlns:p14="http://schemas.microsoft.com/office/powerpoint/2010/main" val="286904243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305800" cy="1143000"/>
          </a:xfrm>
        </p:spPr>
        <p:txBody>
          <a:bodyPr>
            <a:normAutofit/>
          </a:bodyPr>
          <a:lstStyle/>
          <a:p>
            <a:pPr algn="ctr"/>
            <a:r>
              <a:rPr lang="fa-IR" sz="4000" dirty="0" smtClean="0">
                <a:cs typeface="B Titr" pitchFamily="2" charset="-78"/>
              </a:rPr>
              <a:t>مقایسه نرخ باروری</a:t>
            </a:r>
            <a:endParaRPr lang="en-US" sz="4000" dirty="0">
              <a:cs typeface="B Titr" pitchFamily="2" charset="-78"/>
            </a:endParaRPr>
          </a:p>
        </p:txBody>
      </p:sp>
      <p:sp>
        <p:nvSpPr>
          <p:cNvPr id="5" name="Slide Number Placeholder 4"/>
          <p:cNvSpPr>
            <a:spLocks noGrp="1"/>
          </p:cNvSpPr>
          <p:nvPr>
            <p:ph type="sldNum" sz="quarter" idx="12"/>
          </p:nvPr>
        </p:nvSpPr>
        <p:spPr/>
        <p:txBody>
          <a:bodyPr/>
          <a:lstStyle/>
          <a:p>
            <a:fld id="{4403A72F-1100-4E64-BAB1-D85BD15939DA}" type="slidenum">
              <a:rPr lang="en-US" smtClean="0"/>
              <a:pPr/>
              <a:t>30</a:t>
            </a:fld>
            <a:endParaRPr lang="en-US"/>
          </a:p>
        </p:txBody>
      </p:sp>
      <p:pic>
        <p:nvPicPr>
          <p:cNvPr id="3" name="Picture 2" descr="C:\Users\Sheida\Desktop\Untitled.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1752600"/>
            <a:ext cx="8001000" cy="4343399"/>
          </a:xfrm>
          <a:prstGeom prst="rect">
            <a:avLst/>
          </a:prstGeom>
          <a:noFill/>
          <a:ln>
            <a:noFill/>
          </a:ln>
        </p:spPr>
      </p:pic>
      <p:sp>
        <p:nvSpPr>
          <p:cNvPr id="4" name="TextBox 3"/>
          <p:cNvSpPr txBox="1"/>
          <p:nvPr/>
        </p:nvSpPr>
        <p:spPr>
          <a:xfrm>
            <a:off x="4124875" y="6307558"/>
            <a:ext cx="1378904" cy="369332"/>
          </a:xfrm>
          <a:prstGeom prst="rect">
            <a:avLst/>
          </a:prstGeom>
          <a:noFill/>
        </p:spPr>
        <p:txBody>
          <a:bodyPr wrap="none" rtlCol="0">
            <a:spAutoFit/>
          </a:bodyPr>
          <a:lstStyle/>
          <a:p>
            <a:r>
              <a:rPr lang="fa-IR" dirty="0">
                <a:cs typeface="B Nazanin" pitchFamily="2" charset="-78"/>
              </a:rPr>
              <a:t> آمار بانک جهانی</a:t>
            </a:r>
            <a:endParaRPr lang="en-US" dirty="0">
              <a:cs typeface="B Nazanin" pitchFamily="2" charset="-78"/>
            </a:endParaRPr>
          </a:p>
        </p:txBody>
      </p:sp>
    </p:spTree>
    <p:extLst>
      <p:ext uri="{BB962C8B-B14F-4D97-AF65-F5344CB8AC3E}">
        <p14:creationId xmlns:p14="http://schemas.microsoft.com/office/powerpoint/2010/main" val="10806763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1021401"/>
            <a:ext cx="9144000" cy="5863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2627784" y="1196518"/>
            <a:ext cx="5487144" cy="1728192"/>
          </a:xfrm>
        </p:spPr>
        <p:txBody>
          <a:bodyPr>
            <a:noAutofit/>
          </a:bodyPr>
          <a:lstStyle/>
          <a:p>
            <a:pPr algn="ctr">
              <a:lnSpc>
                <a:spcPct val="150000"/>
              </a:lnSpc>
            </a:pPr>
            <a:r>
              <a:rPr lang="fa-IR" sz="4000" dirty="0" smtClean="0">
                <a:cs typeface="B Titr" pitchFamily="2" charset="-78"/>
              </a:rPr>
              <a:t>آمار نرخ باروری در کشورهای مختلف جهان در سال </a:t>
            </a:r>
            <a:r>
              <a:rPr lang="fa-IR" sz="3600" dirty="0" smtClean="0">
                <a:cs typeface="B Titr" pitchFamily="2" charset="-78"/>
              </a:rPr>
              <a:t>2010</a:t>
            </a:r>
            <a:endParaRPr lang="en-US" sz="3600" dirty="0">
              <a:cs typeface="B Titr" pitchFamily="2" charset="-78"/>
            </a:endParaRPr>
          </a:p>
        </p:txBody>
      </p:sp>
      <p:sp>
        <p:nvSpPr>
          <p:cNvPr id="3" name="Slide Number Placeholder 2"/>
          <p:cNvSpPr>
            <a:spLocks noGrp="1"/>
          </p:cNvSpPr>
          <p:nvPr>
            <p:ph type="sldNum" sz="quarter" idx="12"/>
          </p:nvPr>
        </p:nvSpPr>
        <p:spPr/>
        <p:txBody>
          <a:bodyPr/>
          <a:lstStyle/>
          <a:p>
            <a:fld id="{4403A72F-1100-4E64-BAB1-D85BD15939DA}" type="slidenum">
              <a:rPr lang="en-US" smtClean="0"/>
              <a:pPr/>
              <a:t>31</a:t>
            </a:fld>
            <a:endParaRPr lang="en-US"/>
          </a:p>
        </p:txBody>
      </p:sp>
      <p:pic>
        <p:nvPicPr>
          <p:cNvPr id="1027" name="Picture 3" descr="C:\Users\Sheida\Desktop\1.jpg"/>
          <p:cNvPicPr>
            <a:picLocks noChangeAspect="1" noChangeArrowheads="1"/>
          </p:cNvPicPr>
          <p:nvPr/>
        </p:nvPicPr>
        <p:blipFill rotWithShape="1">
          <a:blip r:embed="rId4">
            <a:extLst>
              <a:ext uri="{28A0092B-C50C-407E-A947-70E740481C1C}">
                <a14:useLocalDpi xmlns:a14="http://schemas.microsoft.com/office/drawing/2010/main" val="0"/>
              </a:ext>
            </a:extLst>
          </a:blip>
          <a:srcRect r="23899"/>
          <a:stretch/>
        </p:blipFill>
        <p:spPr bwMode="auto">
          <a:xfrm>
            <a:off x="8467296" y="5799534"/>
            <a:ext cx="507408" cy="1085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3076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300" fill="hold">
                                          <p:stCondLst>
                                            <p:cond delay="0"/>
                                          </p:stCondLst>
                                        </p:cTn>
                                        <p:tgtEl>
                                          <p:spTgt spid="1027"/>
                                        </p:tgtEl>
                                        <p:attrNameLst>
                                          <p:attrName>r</p:attrName>
                                        </p:attrNameLst>
                                      </p:cBhvr>
                                    </p:animRot>
                                    <p:animRot by="-240000">
                                      <p:cBhvr>
                                        <p:cTn id="7" dur="600" fill="hold">
                                          <p:stCondLst>
                                            <p:cond delay="600"/>
                                          </p:stCondLst>
                                        </p:cTn>
                                        <p:tgtEl>
                                          <p:spTgt spid="1027"/>
                                        </p:tgtEl>
                                        <p:attrNameLst>
                                          <p:attrName>r</p:attrName>
                                        </p:attrNameLst>
                                      </p:cBhvr>
                                    </p:animRot>
                                    <p:animRot by="240000">
                                      <p:cBhvr>
                                        <p:cTn id="8" dur="600" fill="hold">
                                          <p:stCondLst>
                                            <p:cond delay="1200"/>
                                          </p:stCondLst>
                                        </p:cTn>
                                        <p:tgtEl>
                                          <p:spTgt spid="1027"/>
                                        </p:tgtEl>
                                        <p:attrNameLst>
                                          <p:attrName>r</p:attrName>
                                        </p:attrNameLst>
                                      </p:cBhvr>
                                    </p:animRot>
                                    <p:animRot by="-240000">
                                      <p:cBhvr>
                                        <p:cTn id="9" dur="600" fill="hold">
                                          <p:stCondLst>
                                            <p:cond delay="1800"/>
                                          </p:stCondLst>
                                        </p:cTn>
                                        <p:tgtEl>
                                          <p:spTgt spid="1027"/>
                                        </p:tgtEl>
                                        <p:attrNameLst>
                                          <p:attrName>r</p:attrName>
                                        </p:attrNameLst>
                                      </p:cBhvr>
                                    </p:animRot>
                                    <p:animRot by="120000">
                                      <p:cBhvr>
                                        <p:cTn id="10" dur="600" fill="hold">
                                          <p:stCondLst>
                                            <p:cond delay="2400"/>
                                          </p:stCondLst>
                                        </p:cTn>
                                        <p:tgtEl>
                                          <p:spTgt spid="10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a:bodyPr>
          <a:lstStyle/>
          <a:p>
            <a:r>
              <a:rPr lang="fa-IR" sz="5000" dirty="0">
                <a:cs typeface="B Titr" pitchFamily="2" charset="-78"/>
              </a:rPr>
              <a:t>عملیات نظامی بدون </a:t>
            </a:r>
            <a:r>
              <a:rPr lang="fa-IR" sz="5000" dirty="0" smtClean="0">
                <a:cs typeface="B Titr" pitchFamily="2" charset="-78"/>
              </a:rPr>
              <a:t>اسلحه</a:t>
            </a:r>
            <a:endParaRPr lang="en-US" sz="5000" dirty="0">
              <a:cs typeface="B Titr" pitchFamily="2" charset="-78"/>
            </a:endParaRPr>
          </a:p>
        </p:txBody>
      </p:sp>
      <p:sp>
        <p:nvSpPr>
          <p:cNvPr id="3" name="Content Placeholder 2"/>
          <p:cNvSpPr>
            <a:spLocks noGrp="1"/>
          </p:cNvSpPr>
          <p:nvPr>
            <p:ph type="subTitle" idx="1"/>
          </p:nvPr>
        </p:nvSpPr>
        <p:spPr>
          <a:xfrm>
            <a:off x="533400" y="3356992"/>
            <a:ext cx="7854696" cy="1752600"/>
          </a:xfrm>
        </p:spPr>
        <p:txBody>
          <a:bodyPr>
            <a:normAutofit/>
            <a:scene3d>
              <a:camera prst="orthographicFront"/>
              <a:lightRig rig="threePt" dir="t"/>
            </a:scene3d>
            <a:sp3d extrusionH="57150">
              <a:bevelT w="38100" h="38100"/>
            </a:sp3d>
          </a:bodyPr>
          <a:lstStyle/>
          <a:p>
            <a:pPr lvl="1" algn="r">
              <a:lnSpc>
                <a:spcPct val="120000"/>
              </a:lnSpc>
            </a:pPr>
            <a:r>
              <a:rPr lang="fa-IR" dirty="0" smtClean="0">
                <a:cs typeface="B Titr" pitchFamily="2" charset="-78"/>
              </a:rPr>
              <a:t>تناقض فعالیت‌های غرب</a:t>
            </a:r>
          </a:p>
          <a:p>
            <a:pPr lvl="1" algn="r">
              <a:lnSpc>
                <a:spcPct val="120000"/>
              </a:lnSpc>
            </a:pPr>
            <a:r>
              <a:rPr lang="fa-IR" dirty="0" smtClean="0">
                <a:cs typeface="B Titr" pitchFamily="2" charset="-78"/>
              </a:rPr>
              <a:t>تأثیرات </a:t>
            </a:r>
            <a:r>
              <a:rPr lang="fa-IR" dirty="0">
                <a:cs typeface="B Titr" pitchFamily="2" charset="-78"/>
              </a:rPr>
              <a:t>اجرای برنامه تنظیم خانواده در </a:t>
            </a:r>
            <a:r>
              <a:rPr lang="fa-IR" dirty="0" smtClean="0">
                <a:cs typeface="B Titr" pitchFamily="2" charset="-78"/>
              </a:rPr>
              <a:t>ایران</a:t>
            </a:r>
            <a:endParaRPr lang="en-US" dirty="0" smtClean="0">
              <a:cs typeface="B Titr" pitchFamily="2" charset="-78"/>
            </a:endParaRPr>
          </a:p>
          <a:p>
            <a:pPr rtl="1">
              <a:lnSpc>
                <a:spcPct val="120000"/>
              </a:lnSpc>
            </a:pPr>
            <a:endParaRPr lang="en-US" dirty="0">
              <a:cs typeface="B Titr" pitchFamily="2" charset="-78"/>
            </a:endParaRPr>
          </a:p>
        </p:txBody>
      </p:sp>
      <p:sp>
        <p:nvSpPr>
          <p:cNvPr id="4" name="Slide Number Placeholder 3"/>
          <p:cNvSpPr>
            <a:spLocks noGrp="1"/>
          </p:cNvSpPr>
          <p:nvPr>
            <p:ph type="sldNum" sz="quarter" idx="12"/>
          </p:nvPr>
        </p:nvSpPr>
        <p:spPr/>
        <p:txBody>
          <a:bodyPr/>
          <a:lstStyle/>
          <a:p>
            <a:fld id="{4403A72F-1100-4E64-BAB1-D85BD15939DA}" type="slidenum">
              <a:rPr lang="en-US" smtClean="0"/>
              <a:pPr/>
              <a:t>32</a:t>
            </a:fld>
            <a:endParaRPr lang="en-US" dirty="0"/>
          </a:p>
        </p:txBody>
      </p:sp>
    </p:spTree>
    <p:extLst>
      <p:ext uri="{BB962C8B-B14F-4D97-AF65-F5344CB8AC3E}">
        <p14:creationId xmlns:p14="http://schemas.microsoft.com/office/powerpoint/2010/main" val="13337843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K:\Jamiat\questionmark.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467544" y="620688"/>
            <a:ext cx="2232248" cy="3168352"/>
          </a:xfrm>
          <a:prstGeom prst="rect">
            <a:avLst/>
          </a:prstGeom>
          <a:ln>
            <a:noFill/>
          </a:ln>
          <a:effectLst>
            <a:softEdge rad="317500"/>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683568" y="764704"/>
            <a:ext cx="8229600" cy="1143000"/>
          </a:xfrm>
        </p:spPr>
        <p:txBody>
          <a:bodyPr>
            <a:normAutofit/>
          </a:bodyPr>
          <a:lstStyle/>
          <a:p>
            <a:pPr rtl="1"/>
            <a:r>
              <a:rPr lang="fa-IR" dirty="0" smtClean="0"/>
              <a:t>یک سوال!</a:t>
            </a:r>
            <a:endParaRPr lang="en-US" dirty="0"/>
          </a:p>
        </p:txBody>
      </p:sp>
      <p:sp>
        <p:nvSpPr>
          <p:cNvPr id="3" name="Content Placeholder 2"/>
          <p:cNvSpPr>
            <a:spLocks noGrp="1"/>
          </p:cNvSpPr>
          <p:nvPr>
            <p:ph idx="1"/>
          </p:nvPr>
        </p:nvSpPr>
        <p:spPr/>
        <p:txBody>
          <a:bodyPr>
            <a:normAutofit/>
          </a:bodyPr>
          <a:lstStyle/>
          <a:p>
            <a:pPr algn="r" rtl="1">
              <a:lnSpc>
                <a:spcPct val="150000"/>
              </a:lnSpc>
              <a:buNone/>
            </a:pPr>
            <a:endParaRPr lang="en-US" b="1" dirty="0" smtClean="0"/>
          </a:p>
          <a:p>
            <a:pPr algn="r" rtl="1">
              <a:lnSpc>
                <a:spcPct val="150000"/>
              </a:lnSpc>
              <a:buNone/>
            </a:pPr>
            <a:r>
              <a:rPr lang="fa-IR" sz="2800" b="1" dirty="0" smtClean="0"/>
              <a:t>	چرا</a:t>
            </a:r>
          </a:p>
          <a:p>
            <a:pPr algn="just" rtl="1">
              <a:lnSpc>
                <a:spcPct val="150000"/>
              </a:lnSpc>
              <a:buNone/>
            </a:pPr>
            <a:r>
              <a:rPr lang="fa-IR" dirty="0" smtClean="0"/>
              <a:t>    همزمان با تلاش غرب برای افزایش جمعیت خود، ایران با کمک‌های بین‌المللی سیاست‌های کنترل جمعیتی را آغاز می‌کند و از طرفی مورد تشویق قرار‌می‌گیرد ؟</a:t>
            </a:r>
          </a:p>
          <a:p>
            <a:pPr algn="just" rtl="1">
              <a:lnSpc>
                <a:spcPct val="150000"/>
              </a:lnSpc>
            </a:pPr>
            <a:endParaRPr lang="fa-IR" dirty="0" smtClean="0"/>
          </a:p>
        </p:txBody>
      </p:sp>
      <p:sp>
        <p:nvSpPr>
          <p:cNvPr id="4" name="Slide Number Placeholder 3"/>
          <p:cNvSpPr>
            <a:spLocks noGrp="1"/>
          </p:cNvSpPr>
          <p:nvPr>
            <p:ph type="sldNum" sz="quarter" idx="12"/>
          </p:nvPr>
        </p:nvSpPr>
        <p:spPr/>
        <p:txBody>
          <a:bodyPr/>
          <a:lstStyle/>
          <a:p>
            <a:fld id="{4403A72F-1100-4E64-BAB1-D85BD15939DA}" type="slidenum">
              <a:rPr lang="en-US" smtClean="0"/>
              <a:pPr/>
              <a:t>33</a:t>
            </a:fld>
            <a:endParaRPr lang="en-US"/>
          </a:p>
        </p:txBody>
      </p:sp>
    </p:spTree>
    <p:extLst>
      <p:ext uri="{BB962C8B-B14F-4D97-AF65-F5344CB8AC3E}">
        <p14:creationId xmlns:p14="http://schemas.microsoft.com/office/powerpoint/2010/main" val="24866584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1000" tmFilter="0, 0; .2, .5; .8, .5; 1, 0"/>
                                        <p:tgtEl>
                                          <p:spTgt spid="3075"/>
                                        </p:tgtEl>
                                      </p:cBhvr>
                                    </p:animEffect>
                                    <p:animScale>
                                      <p:cBhvr>
                                        <p:cTn id="7" dur="500" autoRev="1" fill="hold"/>
                                        <p:tgtEl>
                                          <p:spTgt spid="307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980728"/>
            <a:ext cx="8229600" cy="1143000"/>
          </a:xfrm>
        </p:spPr>
        <p:txBody>
          <a:bodyPr>
            <a:noAutofit/>
          </a:bodyPr>
          <a:lstStyle/>
          <a:p>
            <a:pPr algn="r"/>
            <a:r>
              <a:rPr lang="fa-IR" sz="4000" dirty="0" smtClean="0"/>
              <a:t/>
            </a:r>
            <a:br>
              <a:rPr lang="fa-IR" sz="4000" dirty="0" smtClean="0"/>
            </a:br>
            <a:r>
              <a:rPr lang="fa-IR" sz="4000" dirty="0" smtClean="0"/>
              <a:t>تناقض فعالیت‌های غرب!</a:t>
            </a:r>
            <a:br>
              <a:rPr lang="fa-IR" sz="4000" dirty="0" smtClean="0"/>
            </a:br>
            <a:endParaRPr lang="en-US" sz="4000" dirty="0"/>
          </a:p>
        </p:txBody>
      </p:sp>
      <p:sp>
        <p:nvSpPr>
          <p:cNvPr id="3" name="Content Placeholder 2"/>
          <p:cNvSpPr>
            <a:spLocks noGrp="1"/>
          </p:cNvSpPr>
          <p:nvPr>
            <p:ph idx="1"/>
          </p:nvPr>
        </p:nvSpPr>
        <p:spPr>
          <a:xfrm>
            <a:off x="500034" y="1700808"/>
            <a:ext cx="8229600" cy="4824255"/>
          </a:xfrm>
        </p:spPr>
        <p:txBody>
          <a:bodyPr>
            <a:noAutofit/>
          </a:bodyPr>
          <a:lstStyle/>
          <a:p>
            <a:pPr lvl="0" algn="r" rtl="1">
              <a:lnSpc>
                <a:spcPct val="80000"/>
              </a:lnSpc>
            </a:pPr>
            <a:r>
              <a:rPr lang="fa-IR" sz="2000" dirty="0" smtClean="0"/>
              <a:t>در پیش گرفتن سیاست افزایش جمعیت از</a:t>
            </a:r>
            <a:r>
              <a:rPr lang="fa-IR" sz="2000" dirty="0"/>
              <a:t> </a:t>
            </a:r>
            <a:r>
              <a:rPr lang="fa-IR" sz="2000" dirty="0" smtClean="0"/>
              <a:t>55 سال پیش در آمریکا </a:t>
            </a:r>
          </a:p>
          <a:p>
            <a:pPr marL="0" lvl="0" indent="0" algn="r" rtl="1">
              <a:lnSpc>
                <a:spcPct val="80000"/>
              </a:lnSpc>
              <a:buNone/>
            </a:pPr>
            <a:r>
              <a:rPr lang="fa-IR" sz="2000" dirty="0" smtClean="0"/>
              <a:t>    در مقابل اعمال</a:t>
            </a:r>
            <a:r>
              <a:rPr lang="fa-IR" sz="2000" dirty="0"/>
              <a:t> </a:t>
            </a:r>
            <a:r>
              <a:rPr lang="fa-IR" sz="2000" dirty="0" smtClean="0"/>
              <a:t>سیاست کاهش جمعیت در خاورمیانه از 45 سال پیش</a:t>
            </a:r>
          </a:p>
          <a:p>
            <a:pPr marL="0" lvl="0" indent="0" algn="r" rtl="1">
              <a:lnSpc>
                <a:spcPct val="80000"/>
              </a:lnSpc>
              <a:buNone/>
            </a:pPr>
            <a:endParaRPr lang="fa-IR" sz="2000" dirty="0"/>
          </a:p>
          <a:p>
            <a:pPr>
              <a:lnSpc>
                <a:spcPct val="80000"/>
              </a:lnSpc>
              <a:buSzPct val="150000"/>
              <a:buFont typeface="Arial" pitchFamily="34" charset="0"/>
              <a:buChar char="•"/>
            </a:pPr>
            <a:r>
              <a:rPr lang="fa-IR" sz="2000" dirty="0"/>
              <a:t>همزمان با گسترش و تشویق تنظیم خانواده در ایران، رژیم صهیونیستی </a:t>
            </a:r>
            <a:endParaRPr lang="fa-IR" sz="2000" dirty="0" smtClean="0"/>
          </a:p>
          <a:p>
            <a:pPr marL="0" indent="0">
              <a:lnSpc>
                <a:spcPct val="80000"/>
              </a:lnSpc>
              <a:buSzPct val="150000"/>
              <a:buNone/>
            </a:pPr>
            <a:r>
              <a:rPr lang="fa-IR" sz="2000" dirty="0" smtClean="0"/>
              <a:t>    در </a:t>
            </a:r>
            <a:r>
              <a:rPr lang="fa-IR" sz="2000" dirty="0"/>
              <a:t>سال 1327 شمسی، زنان یهودی را به زایش بیشتر تشویق می‌کند</a:t>
            </a:r>
            <a:r>
              <a:rPr lang="fa-IR" sz="2000" dirty="0" smtClean="0"/>
              <a:t>.</a:t>
            </a:r>
            <a:endParaRPr lang="en-US" sz="2000" dirty="0" smtClean="0"/>
          </a:p>
          <a:p>
            <a:pPr>
              <a:lnSpc>
                <a:spcPct val="80000"/>
              </a:lnSpc>
            </a:pPr>
            <a:endParaRPr lang="fa-IR" sz="2000" dirty="0" smtClean="0"/>
          </a:p>
          <a:p>
            <a:pPr algn="just">
              <a:lnSpc>
                <a:spcPct val="80000"/>
              </a:lnSpc>
            </a:pPr>
            <a:r>
              <a:rPr lang="fa-IR" sz="2000" dirty="0" smtClean="0"/>
              <a:t>سال </a:t>
            </a:r>
            <a:r>
              <a:rPr lang="fa-IR" sz="2000" dirty="0"/>
              <a:t>1988 </a:t>
            </a:r>
            <a:r>
              <a:rPr lang="fa-IR" sz="2000" dirty="0" smtClean="0"/>
              <a:t>میلادی: به اجرا </a:t>
            </a:r>
            <a:r>
              <a:rPr lang="fa-IR" sz="2000" dirty="0"/>
              <a:t>درآوردن جمعا 3266 طرح کنترل </a:t>
            </a:r>
            <a:r>
              <a:rPr lang="fa-IR" sz="2000" dirty="0" smtClean="0"/>
              <a:t>جمعیت</a:t>
            </a:r>
          </a:p>
          <a:p>
            <a:pPr marL="0" indent="0" algn="just">
              <a:lnSpc>
                <a:spcPct val="80000"/>
              </a:lnSpc>
              <a:buNone/>
            </a:pPr>
            <a:r>
              <a:rPr lang="fa-IR" sz="2000" dirty="0"/>
              <a:t> </a:t>
            </a:r>
            <a:r>
              <a:rPr lang="fa-IR" sz="2000" dirty="0" smtClean="0"/>
              <a:t>   و </a:t>
            </a:r>
            <a:r>
              <a:rPr lang="fa-IR" sz="2000" dirty="0"/>
              <a:t>تنظیم خانواده </a:t>
            </a:r>
            <a:r>
              <a:rPr lang="fa-IR" sz="2000" dirty="0" smtClean="0"/>
              <a:t>در </a:t>
            </a:r>
            <a:r>
              <a:rPr lang="fa-IR" sz="2000" dirty="0"/>
              <a:t>147 </a:t>
            </a:r>
            <a:r>
              <a:rPr lang="fa-IR" sz="2000" dirty="0" smtClean="0"/>
              <a:t>کشور، توسط صندوق </a:t>
            </a:r>
            <a:r>
              <a:rPr lang="fa-IR" sz="2000" dirty="0"/>
              <a:t>سازمان ملل متحد </a:t>
            </a:r>
            <a:endParaRPr lang="fa-IR" sz="2000" dirty="0" smtClean="0"/>
          </a:p>
          <a:p>
            <a:pPr marL="0" indent="0" algn="just">
              <a:lnSpc>
                <a:spcPct val="80000"/>
              </a:lnSpc>
              <a:buNone/>
            </a:pPr>
            <a:r>
              <a:rPr lang="fa-IR" sz="2000" dirty="0" smtClean="0"/>
              <a:t>    در امور جمعیت، با </a:t>
            </a:r>
            <a:r>
              <a:rPr lang="fa-IR" sz="2000" dirty="0"/>
              <a:t>بودجه 200 میلیون دلاری خود و </a:t>
            </a:r>
            <a:r>
              <a:rPr lang="fa-IR" sz="2000" dirty="0" smtClean="0"/>
              <a:t>میلیون‌ها دلار</a:t>
            </a:r>
          </a:p>
          <a:p>
            <a:pPr marL="0" indent="0" algn="just">
              <a:lnSpc>
                <a:spcPct val="80000"/>
              </a:lnSpc>
              <a:buNone/>
            </a:pPr>
            <a:r>
              <a:rPr lang="fa-IR" sz="2000" dirty="0"/>
              <a:t> </a:t>
            </a:r>
            <a:r>
              <a:rPr lang="fa-IR" sz="2000" dirty="0" smtClean="0"/>
              <a:t>   </a:t>
            </a:r>
            <a:r>
              <a:rPr lang="fa-IR" sz="2000" dirty="0"/>
              <a:t>کمک داوطلبانه دولت‌ها (به جای کمک به آب و نان گرسنگان جهان)</a:t>
            </a:r>
          </a:p>
          <a:p>
            <a:pPr>
              <a:lnSpc>
                <a:spcPct val="80000"/>
              </a:lnSpc>
            </a:pPr>
            <a:endParaRPr lang="fa-IR" sz="2000" dirty="0" smtClean="0"/>
          </a:p>
          <a:p>
            <a:pPr>
              <a:lnSpc>
                <a:spcPct val="80000"/>
              </a:lnSpc>
            </a:pPr>
            <a:r>
              <a:rPr lang="fa-IR" sz="2000" dirty="0"/>
              <a:t>مطرح کردن مباحث اشتغال زنان و ایجاد مهدکودک‌ها و </a:t>
            </a:r>
            <a:r>
              <a:rPr lang="fa-IR" sz="2000" dirty="0" smtClean="0"/>
              <a:t>قانون </a:t>
            </a:r>
            <a:r>
              <a:rPr lang="fa-IR" sz="2000" dirty="0"/>
              <a:t>بازنشستگی، همزمان با </a:t>
            </a:r>
            <a:r>
              <a:rPr lang="fa-IR" sz="2000" dirty="0" smtClean="0"/>
              <a:t>ترویج برنامه‌های </a:t>
            </a:r>
            <a:r>
              <a:rPr lang="fa-IR" sz="2000" dirty="0"/>
              <a:t>تنظیم خانواده در سایر کشورها</a:t>
            </a:r>
          </a:p>
          <a:p>
            <a:pPr marL="0" indent="0">
              <a:lnSpc>
                <a:spcPct val="80000"/>
              </a:lnSpc>
              <a:buNone/>
            </a:pPr>
            <a:endParaRPr lang="fa-IR" sz="2000" dirty="0" smtClean="0"/>
          </a:p>
          <a:p>
            <a:pPr lvl="0" algn="just" rtl="1">
              <a:lnSpc>
                <a:spcPct val="80000"/>
              </a:lnSpc>
            </a:pPr>
            <a:r>
              <a:rPr lang="fa-IR" sz="2000" dirty="0" smtClean="0"/>
              <a:t>5 برابر شدن جمعیت عربستان در مدت زمان 2 برابر شدن جمعیت ایران در شرایطی که کشورهای </a:t>
            </a:r>
            <a:r>
              <a:rPr lang="fa-IR" sz="2000" dirty="0"/>
              <a:t>عربی با تاثیر پذیری از آمریکا و اسراییل در مقابل نظام جمهوری اسلامی ایران متحد </a:t>
            </a:r>
            <a:r>
              <a:rPr lang="fa-IR" sz="2000" dirty="0" smtClean="0"/>
              <a:t>شده‌اند (نمونه کوچک: معامله 60 میلیارد </a:t>
            </a:r>
            <a:r>
              <a:rPr lang="fa-IR" sz="2000" dirty="0"/>
              <a:t>دلاری عربستان با غرب برای خرید </a:t>
            </a:r>
            <a:r>
              <a:rPr lang="fa-IR" sz="2000" dirty="0" smtClean="0"/>
              <a:t>سلاح)</a:t>
            </a:r>
            <a:endParaRPr lang="en-US" sz="2000" dirty="0"/>
          </a:p>
          <a:p>
            <a:pPr algn="r">
              <a:lnSpc>
                <a:spcPct val="80000"/>
              </a:lnSpc>
            </a:pPr>
            <a:endParaRPr lang="en-US" sz="2000"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34</a:t>
            </a:fld>
            <a:endParaRPr lang="en-US"/>
          </a:p>
        </p:txBody>
      </p:sp>
      <p:pic>
        <p:nvPicPr>
          <p:cNvPr id="5" name="Picture 2" descr="K:\Jamiat\20110306_181634_تناقض.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1136265"/>
            <a:ext cx="2448272" cy="308482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65131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algn="r" rtl="1"/>
            <a:endParaRPr lang="fa-IR" dirty="0" smtClean="0"/>
          </a:p>
          <a:p>
            <a:pPr algn="r" rtl="1"/>
            <a:r>
              <a:rPr lang="fa-IR" dirty="0" smtClean="0"/>
              <a:t>عوامل قدرت </a:t>
            </a:r>
            <a:r>
              <a:rPr lang="fa-IR" dirty="0"/>
              <a:t>یک </a:t>
            </a:r>
            <a:r>
              <a:rPr lang="fa-IR" dirty="0" smtClean="0"/>
              <a:t>کشور</a:t>
            </a:r>
          </a:p>
          <a:p>
            <a:pPr lvl="1" algn="r" rtl="1"/>
            <a:r>
              <a:rPr lang="fa-IR" dirty="0" smtClean="0">
                <a:cs typeface="B Nazanin" pitchFamily="2" charset="-78"/>
              </a:rPr>
              <a:t>ثروت‌های خدادادی</a:t>
            </a:r>
          </a:p>
          <a:p>
            <a:pPr lvl="1" algn="r" rtl="1"/>
            <a:r>
              <a:rPr lang="fa-IR" dirty="0" smtClean="0">
                <a:cs typeface="B Nazanin" pitchFamily="2" charset="-78"/>
              </a:rPr>
              <a:t> </a:t>
            </a:r>
            <a:r>
              <a:rPr lang="fa-IR" dirty="0">
                <a:cs typeface="B Nazanin" pitchFamily="2" charset="-78"/>
              </a:rPr>
              <a:t>برخورداری از فرهنگ </a:t>
            </a:r>
            <a:r>
              <a:rPr lang="fa-IR" dirty="0" smtClean="0">
                <a:cs typeface="B Nazanin" pitchFamily="2" charset="-78"/>
              </a:rPr>
              <a:t>غنی</a:t>
            </a:r>
          </a:p>
          <a:p>
            <a:pPr lvl="1" algn="r" rtl="1"/>
            <a:r>
              <a:rPr lang="fa-IR" dirty="0" smtClean="0">
                <a:cs typeface="B Nazanin" pitchFamily="2" charset="-78"/>
              </a:rPr>
              <a:t> فن‌آوری‌های برتر</a:t>
            </a:r>
          </a:p>
          <a:p>
            <a:pPr lvl="1" algn="r" rtl="1"/>
            <a:r>
              <a:rPr lang="fa-IR" dirty="0" smtClean="0">
                <a:cs typeface="B Nazanin" pitchFamily="2" charset="-78"/>
              </a:rPr>
              <a:t>توان </a:t>
            </a:r>
            <a:r>
              <a:rPr lang="fa-IR" dirty="0">
                <a:cs typeface="B Nazanin" pitchFamily="2" charset="-78"/>
              </a:rPr>
              <a:t>نیروهای </a:t>
            </a:r>
            <a:r>
              <a:rPr lang="fa-IR" dirty="0" smtClean="0">
                <a:cs typeface="B Nazanin" pitchFamily="2" charset="-78"/>
              </a:rPr>
              <a:t>مسلح</a:t>
            </a:r>
          </a:p>
          <a:p>
            <a:pPr lvl="1" algn="r" rtl="1"/>
            <a:r>
              <a:rPr lang="fa-IR" dirty="0" smtClean="0">
                <a:cs typeface="B Nazanin" pitchFamily="2" charset="-78"/>
              </a:rPr>
              <a:t> جمعیت</a:t>
            </a:r>
            <a:endParaRPr lang="fa-IR" dirty="0" smtClean="0"/>
          </a:p>
          <a:p>
            <a:pPr algn="r" rtl="1"/>
            <a:r>
              <a:rPr lang="fa-IR" dirty="0" smtClean="0"/>
              <a:t>قدرت بسیار زیاد کشورهای چین و هند</a:t>
            </a:r>
          </a:p>
          <a:p>
            <a:pPr algn="r" rtl="1"/>
            <a:r>
              <a:rPr lang="fa-IR" dirty="0" smtClean="0"/>
              <a:t>روابط تجاری 1400 میلیارد دلاری چین و آمریکا و تبدیل شدن چین به یکی از وزنه‌های اصلی تصمیم‌گیری در معادلات سیاسی و در عرصه بین المللی و منطقه‌ای</a:t>
            </a:r>
          </a:p>
          <a:p>
            <a:pPr algn="r">
              <a:buNone/>
            </a:pPr>
            <a:endParaRPr lang="en-US"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35</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2304288"/>
            <a:ext cx="1216152" cy="1124712"/>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5616" y="1942306"/>
            <a:ext cx="1709936" cy="1486694"/>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55776" y="2474811"/>
            <a:ext cx="2299953" cy="1458245"/>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560" y="3247127"/>
            <a:ext cx="1682657" cy="1261993"/>
          </a:xfrm>
          <a:prstGeom prst="rect">
            <a:avLst/>
          </a:prstGeom>
        </p:spPr>
      </p:pic>
      <p:pic>
        <p:nvPicPr>
          <p:cNvPr id="9" name="Picture 8"/>
          <p:cNvPicPr>
            <a:picLocks noChangeAspect="1"/>
          </p:cNvPicPr>
          <p:nvPr/>
        </p:nvPicPr>
        <p:blipFill rotWithShape="1">
          <a:blip r:embed="rId7" cstate="print">
            <a:extLst>
              <a:ext uri="{28A0092B-C50C-407E-A947-70E740481C1C}">
                <a14:useLocalDpi xmlns:a14="http://schemas.microsoft.com/office/drawing/2010/main" val="0"/>
              </a:ext>
            </a:extLst>
          </a:blip>
          <a:srcRect l="18978" r="22689"/>
          <a:stretch/>
        </p:blipFill>
        <p:spPr>
          <a:xfrm>
            <a:off x="2311749" y="3573016"/>
            <a:ext cx="1540171" cy="1584176"/>
          </a:xfrm>
          <a:prstGeom prst="ellipse">
            <a:avLst/>
          </a:prstGeom>
        </p:spPr>
      </p:pic>
      <p:sp>
        <p:nvSpPr>
          <p:cNvPr id="2" name="Title 1"/>
          <p:cNvSpPr>
            <a:spLocks noGrp="1"/>
          </p:cNvSpPr>
          <p:nvPr>
            <p:ph type="title"/>
          </p:nvPr>
        </p:nvSpPr>
        <p:spPr>
          <a:xfrm>
            <a:off x="467544" y="845840"/>
            <a:ext cx="8229600" cy="1143000"/>
          </a:xfrm>
        </p:spPr>
        <p:txBody>
          <a:bodyPr>
            <a:normAutofit fontScale="90000"/>
          </a:bodyPr>
          <a:lstStyle/>
          <a:p>
            <a:r>
              <a:rPr lang="fa-IR" sz="5600" dirty="0" smtClean="0"/>
              <a:t>قدرت برخاسته از </a:t>
            </a:r>
            <a:r>
              <a:rPr lang="fa-IR" sz="5600" dirty="0" smtClean="0">
                <a:solidFill>
                  <a:schemeClr val="accent2">
                    <a:lumMod val="50000"/>
                  </a:schemeClr>
                </a:solidFill>
              </a:rPr>
              <a:t>جمعیت</a:t>
            </a:r>
            <a:r>
              <a:rPr lang="fa-IR" sz="4400" dirty="0" smtClean="0"/>
              <a:t/>
            </a:r>
            <a:br>
              <a:rPr lang="fa-IR" sz="4400" dirty="0" smtClean="0"/>
            </a:br>
            <a:r>
              <a:rPr lang="fa-IR" sz="2000" dirty="0" smtClean="0"/>
              <a:t>گزارش توسعه انسانی سازمان ملل:</a:t>
            </a:r>
            <a:br>
              <a:rPr lang="fa-IR" sz="2000" dirty="0" smtClean="0"/>
            </a:br>
            <a:r>
              <a:rPr lang="fa-IR" sz="2000" dirty="0" smtClean="0"/>
              <a:t> مردم(مردان و زنان) ثروت‌های واقعی هر ملتی را تشکیل می دهند.</a:t>
            </a:r>
            <a:endParaRPr lang="en-US" sz="2000" dirty="0"/>
          </a:p>
        </p:txBody>
      </p:sp>
    </p:spTree>
    <p:extLst>
      <p:ext uri="{BB962C8B-B14F-4D97-AF65-F5344CB8AC3E}">
        <p14:creationId xmlns:p14="http://schemas.microsoft.com/office/powerpoint/2010/main" val="42539640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500"/>
                                        <p:tgtEl>
                                          <p:spTgt spid="3">
                                            <p:txEl>
                                              <p:pRg st="2" end="2"/>
                                            </p:txEl>
                                          </p:spTgt>
                                        </p:tgtEl>
                                      </p:cBhvr>
                                    </p:animEffect>
                                  </p:childTnLst>
                                </p:cTn>
                              </p:par>
                              <p:par>
                                <p:cTn id="12" presetID="10" presetClass="entr" presetSubtype="0" fill="hold" nodeType="withEffect">
                                  <p:stCondLst>
                                    <p:cond delay="75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750"/>
                            </p:stCondLst>
                            <p:childTnLst>
                              <p:par>
                                <p:cTn id="16" presetID="10" presetClass="entr" presetSubtype="0" fill="hold" grpId="0" nodeType="afterEffect">
                                  <p:stCondLst>
                                    <p:cond delay="75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75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p:stCondLst>
                              <p:cond delay="3000"/>
                            </p:stCondLst>
                            <p:childTnLst>
                              <p:par>
                                <p:cTn id="23" presetID="10" presetClass="entr" presetSubtype="0" fill="hold" grpId="0" nodeType="afterEffect">
                                  <p:stCondLst>
                                    <p:cond delay="75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par>
                                <p:cTn id="26" presetID="10" presetClass="entr" presetSubtype="0" fill="hold" nodeType="withEffect">
                                  <p:stCondLst>
                                    <p:cond delay="75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par>
                          <p:cTn id="29" fill="hold">
                            <p:stCondLst>
                              <p:cond delay="4250"/>
                            </p:stCondLst>
                            <p:childTnLst>
                              <p:par>
                                <p:cTn id="30" presetID="10" presetClass="entr" presetSubtype="0" fill="hold" grpId="0" nodeType="afterEffect">
                                  <p:stCondLst>
                                    <p:cond delay="75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par>
                                <p:cTn id="33" presetID="10" presetClass="entr" presetSubtype="0" fill="hold" nodeType="withEffect">
                                  <p:stCondLst>
                                    <p:cond delay="75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par>
                          <p:cTn id="36" fill="hold">
                            <p:stCondLst>
                              <p:cond delay="5500"/>
                            </p:stCondLst>
                            <p:childTnLst>
                              <p:par>
                                <p:cTn id="37" presetID="10" presetClass="entr" presetSubtype="0" fill="hold" grpId="0" nodeType="afterEffect">
                                  <p:stCondLst>
                                    <p:cond delay="75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fade">
                                      <p:cBhvr>
                                        <p:cTn id="39" dur="2000"/>
                                        <p:tgtEl>
                                          <p:spTgt spid="3">
                                            <p:txEl>
                                              <p:pRg st="6" end="6"/>
                                            </p:txEl>
                                          </p:spTgt>
                                        </p:tgtEl>
                                      </p:cBhvr>
                                    </p:animEffect>
                                  </p:childTnLst>
                                </p:cTn>
                              </p:par>
                              <p:par>
                                <p:cTn id="40" presetID="10" presetClass="entr" presetSubtype="0" fill="hold" nodeType="withEffect">
                                  <p:stCondLst>
                                    <p:cond delay="75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2000"/>
                                        <p:tgtEl>
                                          <p:spTgt spid="9"/>
                                        </p:tgtEl>
                                      </p:cBhvr>
                                    </p:animEffect>
                                  </p:childTnLst>
                                </p:cTn>
                              </p:par>
                            </p:childTnLst>
                          </p:cTn>
                        </p:par>
                        <p:par>
                          <p:cTn id="43" fill="hold">
                            <p:stCondLst>
                              <p:cond delay="8250"/>
                            </p:stCondLst>
                            <p:childTnLst>
                              <p:par>
                                <p:cTn id="44" presetID="10" presetClass="entr" presetSubtype="0" fill="hold" grpId="0" nodeType="afterEffect">
                                  <p:stCondLst>
                                    <p:cond delay="0"/>
                                  </p:stCondLst>
                                  <p:childTnLst>
                                    <p:set>
                                      <p:cBhvr>
                                        <p:cTn id="45" dur="1" fill="hold">
                                          <p:stCondLst>
                                            <p:cond delay="0"/>
                                          </p:stCondLst>
                                        </p:cTn>
                                        <p:tgtEl>
                                          <p:spTgt spid="3">
                                            <p:txEl>
                                              <p:pRg st="7" end="7"/>
                                            </p:txEl>
                                          </p:spTgt>
                                        </p:tgtEl>
                                        <p:attrNameLst>
                                          <p:attrName>style.visibility</p:attrName>
                                        </p:attrNameLst>
                                      </p:cBhvr>
                                      <p:to>
                                        <p:strVal val="visible"/>
                                      </p:to>
                                    </p:set>
                                    <p:animEffect transition="in" filter="fade">
                                      <p:cBhvr>
                                        <p:cTn id="46" dur="500"/>
                                        <p:tgtEl>
                                          <p:spTgt spid="3">
                                            <p:txEl>
                                              <p:pRg st="7" end="7"/>
                                            </p:txEl>
                                          </p:spTgt>
                                        </p:tgtEl>
                                      </p:cBhvr>
                                    </p:animEffect>
                                  </p:childTnLst>
                                </p:cTn>
                              </p:par>
                            </p:childTnLst>
                          </p:cTn>
                        </p:par>
                        <p:par>
                          <p:cTn id="47" fill="hold">
                            <p:stCondLst>
                              <p:cond delay="8750"/>
                            </p:stCondLst>
                            <p:childTnLst>
                              <p:par>
                                <p:cTn id="48" presetID="10" presetClass="entr" presetSubtype="0" fill="hold" grpId="0" nodeType="afterEffect">
                                  <p:stCondLst>
                                    <p:cond delay="0"/>
                                  </p:stCondLst>
                                  <p:childTnLst>
                                    <p:set>
                                      <p:cBhvr>
                                        <p:cTn id="49" dur="1" fill="hold">
                                          <p:stCondLst>
                                            <p:cond delay="0"/>
                                          </p:stCondLst>
                                        </p:cTn>
                                        <p:tgtEl>
                                          <p:spTgt spid="3">
                                            <p:txEl>
                                              <p:pRg st="8" end="8"/>
                                            </p:txEl>
                                          </p:spTgt>
                                        </p:tgtEl>
                                        <p:attrNameLst>
                                          <p:attrName>style.visibility</p:attrName>
                                        </p:attrNameLst>
                                      </p:cBhvr>
                                      <p:to>
                                        <p:strVal val="visible"/>
                                      </p:to>
                                    </p:set>
                                    <p:animEffect transition="in" filter="fade">
                                      <p:cBhvr>
                                        <p:cTn id="5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421904"/>
            <a:ext cx="8229600" cy="1143000"/>
          </a:xfrm>
        </p:spPr>
        <p:txBody>
          <a:bodyPr>
            <a:normAutofit fontScale="90000"/>
          </a:bodyPr>
          <a:lstStyle/>
          <a:p>
            <a:r>
              <a:rPr lang="fa-IR" dirty="0" smtClean="0"/>
              <a:t/>
            </a:r>
            <a:br>
              <a:rPr lang="fa-IR" dirty="0" smtClean="0"/>
            </a:br>
            <a:r>
              <a:rPr lang="fa-IR" sz="5600" dirty="0" smtClean="0"/>
              <a:t>اعمال سیاست های دوگانه!</a:t>
            </a:r>
            <a:r>
              <a:rPr lang="fa-IR" dirty="0" smtClean="0"/>
              <a:t/>
            </a:r>
            <a:br>
              <a:rPr lang="fa-IR" dirty="0" smtClean="0"/>
            </a:br>
            <a:r>
              <a:rPr lang="fa-IR" dirty="0" smtClean="0"/>
              <a:t> </a:t>
            </a:r>
            <a:r>
              <a:rPr lang="fa-IR" sz="2000" dirty="0" smtClean="0"/>
              <a:t>محققان آمریکایی: افزایش جمعیت در کشورهای در حال توسعه نه تنها موقعیت سیاسی برتر آمریکا را به خطر می اندازد بلکه مانع اصلی در راه توسعه جهانی است.</a:t>
            </a:r>
            <a:endParaRPr lang="en-US" dirty="0"/>
          </a:p>
        </p:txBody>
      </p:sp>
      <p:sp>
        <p:nvSpPr>
          <p:cNvPr id="3" name="Content Placeholder 2"/>
          <p:cNvSpPr>
            <a:spLocks noGrp="1"/>
          </p:cNvSpPr>
          <p:nvPr>
            <p:ph idx="1"/>
          </p:nvPr>
        </p:nvSpPr>
        <p:spPr>
          <a:xfrm>
            <a:off x="467544" y="2708920"/>
            <a:ext cx="8229600" cy="4525963"/>
          </a:xfrm>
        </p:spPr>
        <p:txBody>
          <a:bodyPr>
            <a:normAutofit/>
          </a:bodyPr>
          <a:lstStyle/>
          <a:p>
            <a:pPr lvl="0" algn="just" rtl="1"/>
            <a:r>
              <a:rPr lang="fa-IR" dirty="0" smtClean="0"/>
              <a:t>کاهش نرخ باروری در ایران همزمان با افزایش نرخ باروری در سه کشور آمریکا، انگلیس و فرانسه و تشویق ایران برای ادامه این روند.</a:t>
            </a:r>
          </a:p>
          <a:p>
            <a:pPr algn="just" rtl="1"/>
            <a:endParaRPr lang="en-US" dirty="0" smtClean="0"/>
          </a:p>
          <a:p>
            <a:pPr algn="just" rtl="1"/>
            <a:r>
              <a:rPr lang="fa-IR" dirty="0" smtClean="0"/>
              <a:t>آیا ما به دلیل پیشرفته نبودن باید نرخ باروری را کاهش دهیم؟ </a:t>
            </a:r>
          </a:p>
          <a:p>
            <a:pPr algn="just" rtl="1">
              <a:buNone/>
            </a:pPr>
            <a:r>
              <a:rPr lang="fa-IR" dirty="0" smtClean="0"/>
              <a:t>   قطعا خیر. چرا </a:t>
            </a:r>
            <a:r>
              <a:rPr lang="fa-IR" dirty="0"/>
              <a:t>که تمام کشورهایی که در حال حاضر پیشرفته </a:t>
            </a:r>
            <a:r>
              <a:rPr lang="fa-IR" dirty="0" smtClean="0"/>
              <a:t>هستند، </a:t>
            </a:r>
            <a:r>
              <a:rPr lang="fa-IR" dirty="0"/>
              <a:t>زمانی که در حال </a:t>
            </a:r>
            <a:r>
              <a:rPr lang="fa-IR" dirty="0" smtClean="0"/>
              <a:t>صنعتی‌شدن بودند (حدود </a:t>
            </a:r>
            <a:r>
              <a:rPr lang="fa-IR" dirty="0"/>
              <a:t>100 سال </a:t>
            </a:r>
            <a:r>
              <a:rPr lang="fa-IR" dirty="0" smtClean="0"/>
              <a:t>قبل) </a:t>
            </a:r>
            <a:r>
              <a:rPr lang="fa-IR" dirty="0"/>
              <a:t>دارای نرخ باروری </a:t>
            </a:r>
            <a:r>
              <a:rPr lang="fa-IR" dirty="0" smtClean="0"/>
              <a:t>بالایی </a:t>
            </a:r>
            <a:r>
              <a:rPr lang="fa-IR" dirty="0"/>
              <a:t>بودند، و </a:t>
            </a:r>
            <a:r>
              <a:rPr lang="fa-IR" dirty="0" smtClean="0"/>
              <a:t>به‌طور </a:t>
            </a:r>
            <a:r>
              <a:rPr lang="fa-IR" dirty="0"/>
              <a:t>کلی هیچ کشوری با جمعیتی سالخورده و رو به زوال </a:t>
            </a:r>
            <a:r>
              <a:rPr lang="fa-IR" dirty="0" smtClean="0"/>
              <a:t>نمی‌تواند </a:t>
            </a:r>
            <a:r>
              <a:rPr lang="fa-IR" dirty="0"/>
              <a:t>پیشرفت </a:t>
            </a:r>
            <a:r>
              <a:rPr lang="fa-IR" dirty="0" smtClean="0"/>
              <a:t>کند.</a:t>
            </a:r>
            <a:endParaRPr lang="en-US"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36</a:t>
            </a:fld>
            <a:endParaRPr lang="en-US"/>
          </a:p>
        </p:txBody>
      </p:sp>
    </p:spTree>
    <p:extLst>
      <p:ext uri="{BB962C8B-B14F-4D97-AF65-F5344CB8AC3E}">
        <p14:creationId xmlns:p14="http://schemas.microsoft.com/office/powerpoint/2010/main" val="782316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2"/>
          <p:cNvSpPr txBox="1">
            <a:spLocks/>
          </p:cNvSpPr>
          <p:nvPr/>
        </p:nvSpPr>
        <p:spPr>
          <a:xfrm>
            <a:off x="444152" y="778643"/>
            <a:ext cx="8229600" cy="868362"/>
          </a:xfrm>
          <a:prstGeom prst="rect">
            <a:avLst/>
          </a:prstGeom>
        </p:spPr>
        <p:txBody>
          <a:bodyPr>
            <a:noAutofit/>
          </a:bodyPr>
          <a:lstStyle>
            <a:lvl1pPr algn="l" rtl="1"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fa-IR" sz="3000" dirty="0" smtClean="0">
                <a:solidFill>
                  <a:schemeClr val="accent2">
                    <a:lumMod val="50000"/>
                  </a:schemeClr>
                </a:solidFill>
                <a:cs typeface="B Titr" pitchFamily="2" charset="-78"/>
              </a:rPr>
              <a:t>كميته ملي مركز عمليات نظامي و غيرنظامي </a:t>
            </a:r>
            <a:endParaRPr lang="en-US" sz="3000" dirty="0">
              <a:solidFill>
                <a:schemeClr val="accent2">
                  <a:lumMod val="50000"/>
                </a:schemeClr>
              </a:solidFill>
              <a:cs typeface="B Titr" pitchFamily="2" charset="-78"/>
            </a:endParaRPr>
          </a:p>
        </p:txBody>
      </p:sp>
      <p:sp>
        <p:nvSpPr>
          <p:cNvPr id="45" name="Content Placeholder 5"/>
          <p:cNvSpPr txBox="1">
            <a:spLocks/>
          </p:cNvSpPr>
          <p:nvPr/>
        </p:nvSpPr>
        <p:spPr>
          <a:xfrm>
            <a:off x="588168" y="931043"/>
            <a:ext cx="8458200" cy="4389120"/>
          </a:xfrm>
          <a:prstGeom prst="rect">
            <a:avLst/>
          </a:prstGeom>
        </p:spPr>
        <p:txBody>
          <a:bodyPr/>
          <a:lst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algn="ctr">
              <a:buFont typeface="Wingdings 2"/>
              <a:buNone/>
            </a:pPr>
            <a:endParaRPr lang="fa-IR" sz="1200" dirty="0" smtClean="0">
              <a:cs typeface="B Titr" pitchFamily="2" charset="-78"/>
            </a:endParaRPr>
          </a:p>
          <a:p>
            <a:pPr algn="ctr">
              <a:buFont typeface="Wingdings 2"/>
              <a:buNone/>
            </a:pPr>
            <a:endParaRPr lang="fa-IR" sz="1200" dirty="0" smtClean="0">
              <a:cs typeface="B Titr" pitchFamily="2" charset="-78"/>
            </a:endParaRPr>
          </a:p>
          <a:p>
            <a:pPr algn="ctr">
              <a:buFont typeface="Wingdings 2"/>
              <a:buNone/>
            </a:pPr>
            <a:endParaRPr lang="fa-IR" sz="1200" dirty="0" smtClean="0">
              <a:cs typeface="B Titr" pitchFamily="2" charset="-78"/>
            </a:endParaRPr>
          </a:p>
          <a:p>
            <a:pPr algn="ctr">
              <a:buFont typeface="Wingdings 2"/>
              <a:buNone/>
            </a:pPr>
            <a:r>
              <a:rPr lang="fa-IR" sz="1200" dirty="0" smtClean="0">
                <a:cs typeface="B Titr" pitchFamily="2" charset="-78"/>
              </a:rPr>
              <a:t>            </a:t>
            </a:r>
            <a:endParaRPr lang="en-US" sz="1200" dirty="0">
              <a:cs typeface="B Titr" pitchFamily="2" charset="-78"/>
            </a:endParaRPr>
          </a:p>
        </p:txBody>
      </p:sp>
      <p:sp>
        <p:nvSpPr>
          <p:cNvPr id="46" name="Oval 45"/>
          <p:cNvSpPr/>
          <p:nvPr/>
        </p:nvSpPr>
        <p:spPr>
          <a:xfrm>
            <a:off x="3907591" y="1761724"/>
            <a:ext cx="1133554" cy="881653"/>
          </a:xfrm>
          <a:prstGeom prst="ellipse">
            <a:avLst/>
          </a:prstGeom>
          <a:solidFill>
            <a:srgbClr val="F282CD"/>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a-IR" sz="1200" dirty="0" smtClean="0">
                <a:solidFill>
                  <a:schemeClr val="tx1"/>
                </a:solidFill>
                <a:cs typeface="B Titr" pitchFamily="2" charset="-78"/>
              </a:rPr>
              <a:t>نظامي </a:t>
            </a:r>
            <a:endParaRPr lang="en-US" sz="1200" dirty="0">
              <a:solidFill>
                <a:schemeClr val="tx1"/>
              </a:solidFill>
              <a:cs typeface="B Titr" pitchFamily="2" charset="-78"/>
            </a:endParaRPr>
          </a:p>
        </p:txBody>
      </p:sp>
      <p:sp>
        <p:nvSpPr>
          <p:cNvPr id="47" name="Oval 46"/>
          <p:cNvSpPr/>
          <p:nvPr/>
        </p:nvSpPr>
        <p:spPr>
          <a:xfrm>
            <a:off x="4716016" y="2265780"/>
            <a:ext cx="1246909" cy="881653"/>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r"/>
            <a:r>
              <a:rPr lang="fa-IR" sz="1200" dirty="0" smtClean="0">
                <a:solidFill>
                  <a:schemeClr val="tx1"/>
                </a:solidFill>
                <a:cs typeface="B Titr" pitchFamily="2" charset="-78"/>
              </a:rPr>
              <a:t>سازمان‌های مردم نهاد</a:t>
            </a:r>
            <a:endParaRPr lang="en-US" sz="1200" dirty="0">
              <a:solidFill>
                <a:schemeClr val="tx1"/>
              </a:solidFill>
              <a:cs typeface="B Titr" pitchFamily="2" charset="-78"/>
            </a:endParaRPr>
          </a:p>
        </p:txBody>
      </p:sp>
      <p:sp>
        <p:nvSpPr>
          <p:cNvPr id="48" name="Oval 47"/>
          <p:cNvSpPr/>
          <p:nvPr/>
        </p:nvSpPr>
        <p:spPr>
          <a:xfrm>
            <a:off x="3362423" y="3051403"/>
            <a:ext cx="1196529" cy="881653"/>
          </a:xfrm>
          <a:prstGeom prst="ellipse">
            <a:avLst/>
          </a:prstGeom>
          <a:solidFill>
            <a:srgbClr val="FFFF00"/>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fa-IR" sz="1200" dirty="0" smtClean="0">
                <a:solidFill>
                  <a:schemeClr val="tx1"/>
                </a:solidFill>
                <a:cs typeface="B Titr" pitchFamily="2" charset="-78"/>
              </a:rPr>
              <a:t>آژانس‌هاي دولتي </a:t>
            </a:r>
            <a:endParaRPr lang="en-US" sz="1200" dirty="0">
              <a:solidFill>
                <a:schemeClr val="tx1"/>
              </a:solidFill>
              <a:cs typeface="B Titr" pitchFamily="2" charset="-78"/>
            </a:endParaRPr>
          </a:p>
        </p:txBody>
      </p:sp>
      <p:sp>
        <p:nvSpPr>
          <p:cNvPr id="49" name="Oval 48"/>
          <p:cNvSpPr/>
          <p:nvPr/>
        </p:nvSpPr>
        <p:spPr>
          <a:xfrm>
            <a:off x="4414936" y="2979395"/>
            <a:ext cx="1196529" cy="881653"/>
          </a:xfrm>
          <a:prstGeom prst="ellipse">
            <a:avLst/>
          </a:prstGeom>
          <a:solidFill>
            <a:srgbClr val="C41E7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a-IR" sz="1200" dirty="0" smtClean="0">
                <a:solidFill>
                  <a:schemeClr val="tx1"/>
                </a:solidFill>
                <a:cs typeface="B Titr" pitchFamily="2" charset="-78"/>
              </a:rPr>
              <a:t>صليب سرخ </a:t>
            </a:r>
            <a:endParaRPr lang="en-US" sz="1200" dirty="0">
              <a:solidFill>
                <a:schemeClr val="tx1"/>
              </a:solidFill>
              <a:cs typeface="B Titr" pitchFamily="2" charset="-78"/>
            </a:endParaRPr>
          </a:p>
        </p:txBody>
      </p:sp>
      <p:sp>
        <p:nvSpPr>
          <p:cNvPr id="50" name="Oval 49"/>
          <p:cNvSpPr/>
          <p:nvPr/>
        </p:nvSpPr>
        <p:spPr>
          <a:xfrm>
            <a:off x="2987824" y="2265780"/>
            <a:ext cx="1070578" cy="881653"/>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fa-IR" sz="1200" dirty="0" smtClean="0">
                <a:solidFill>
                  <a:schemeClr val="tx1"/>
                </a:solidFill>
                <a:cs typeface="B Titr" pitchFamily="2" charset="-78"/>
              </a:rPr>
              <a:t>ملل متحد </a:t>
            </a:r>
            <a:endParaRPr lang="en-US" sz="1200" dirty="0">
              <a:solidFill>
                <a:schemeClr val="tx1"/>
              </a:solidFill>
              <a:cs typeface="B Titr" pitchFamily="2" charset="-78"/>
            </a:endParaRPr>
          </a:p>
        </p:txBody>
      </p:sp>
      <p:sp>
        <p:nvSpPr>
          <p:cNvPr id="51" name="Rounded Rectangle 50"/>
          <p:cNvSpPr/>
          <p:nvPr/>
        </p:nvSpPr>
        <p:spPr>
          <a:xfrm>
            <a:off x="1043608" y="1366380"/>
            <a:ext cx="1246909" cy="484909"/>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1200" b="1" dirty="0" smtClean="0">
                <a:solidFill>
                  <a:schemeClr val="tx1"/>
                </a:solidFill>
                <a:cs typeface="B Titr" pitchFamily="2" charset="-78"/>
              </a:rPr>
              <a:t>کمک</a:t>
            </a:r>
            <a:r>
              <a:rPr lang="fa-IR" sz="1200" b="1" dirty="0" smtClean="0">
                <a:solidFill>
                  <a:schemeClr val="tx1"/>
                </a:solidFill>
                <a:cs typeface="B Titr" pitchFamily="2" charset="-78"/>
              </a:rPr>
              <a:t>‌</a:t>
            </a:r>
            <a:r>
              <a:rPr lang="ar-SA" sz="1200" b="1" dirty="0" smtClean="0">
                <a:solidFill>
                  <a:schemeClr val="tx1"/>
                </a:solidFill>
                <a:cs typeface="B Titr" pitchFamily="2" charset="-78"/>
              </a:rPr>
              <a:t>های ملل متحد به کودکان</a:t>
            </a:r>
            <a:endParaRPr lang="en-US" sz="1200" dirty="0">
              <a:solidFill>
                <a:schemeClr val="tx1"/>
              </a:solidFill>
              <a:cs typeface="B Titr" pitchFamily="2" charset="-78"/>
            </a:endParaRPr>
          </a:p>
        </p:txBody>
      </p:sp>
      <p:sp>
        <p:nvSpPr>
          <p:cNvPr id="52" name="Rounded Rectangle 51"/>
          <p:cNvSpPr/>
          <p:nvPr/>
        </p:nvSpPr>
        <p:spPr>
          <a:xfrm>
            <a:off x="7005315" y="1340768"/>
            <a:ext cx="1133554" cy="48490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Titr" pitchFamily="2" charset="-78"/>
              </a:rPr>
              <a:t>مراقبت</a:t>
            </a:r>
            <a:endParaRPr lang="en-US" sz="1200" dirty="0">
              <a:solidFill>
                <a:schemeClr val="tx1"/>
              </a:solidFill>
              <a:cs typeface="B Titr" pitchFamily="2" charset="-78"/>
            </a:endParaRPr>
          </a:p>
        </p:txBody>
      </p:sp>
      <p:sp>
        <p:nvSpPr>
          <p:cNvPr id="53" name="Rounded Rectangle 52"/>
          <p:cNvSpPr/>
          <p:nvPr/>
        </p:nvSpPr>
        <p:spPr>
          <a:xfrm>
            <a:off x="7005315" y="1905916"/>
            <a:ext cx="1133554" cy="48490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Titr" pitchFamily="2" charset="-78"/>
              </a:rPr>
              <a:t>پزشکان دنیا</a:t>
            </a:r>
            <a:endParaRPr lang="en-US" sz="1200" dirty="0">
              <a:solidFill>
                <a:schemeClr val="tx1"/>
              </a:solidFill>
              <a:cs typeface="B Titr" pitchFamily="2" charset="-78"/>
            </a:endParaRPr>
          </a:p>
        </p:txBody>
      </p:sp>
      <p:sp>
        <p:nvSpPr>
          <p:cNvPr id="54" name="Rounded Rectangle 53"/>
          <p:cNvSpPr/>
          <p:nvPr/>
        </p:nvSpPr>
        <p:spPr>
          <a:xfrm>
            <a:off x="6980217" y="3613727"/>
            <a:ext cx="1133554" cy="48490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Titr" pitchFamily="2" charset="-78"/>
              </a:rPr>
              <a:t>سایر سازمان‌های</a:t>
            </a:r>
            <a:r>
              <a:rPr lang="en-US" sz="1200" b="1" dirty="0" smtClean="0">
                <a:solidFill>
                  <a:schemeClr val="tx1"/>
                </a:solidFill>
                <a:cs typeface="B Titr" pitchFamily="2" charset="-78"/>
              </a:rPr>
              <a:t> </a:t>
            </a:r>
            <a:r>
              <a:rPr lang="fa-IR" sz="1200" b="1" dirty="0" smtClean="0">
                <a:solidFill>
                  <a:schemeClr val="tx1"/>
                </a:solidFill>
                <a:cs typeface="B Titr" pitchFamily="2" charset="-78"/>
              </a:rPr>
              <a:t>كمك‌رسان </a:t>
            </a:r>
            <a:endParaRPr lang="en-US" sz="1200" dirty="0">
              <a:solidFill>
                <a:schemeClr val="tx1"/>
              </a:solidFill>
              <a:cs typeface="B Titr" pitchFamily="2" charset="-78"/>
            </a:endParaRPr>
          </a:p>
        </p:txBody>
      </p:sp>
      <p:sp>
        <p:nvSpPr>
          <p:cNvPr id="55" name="Rounded Rectangle 54"/>
          <p:cNvSpPr/>
          <p:nvPr/>
        </p:nvSpPr>
        <p:spPr>
          <a:xfrm>
            <a:off x="7007224" y="2461599"/>
            <a:ext cx="1133554" cy="48490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Titr" pitchFamily="2" charset="-78"/>
              </a:rPr>
              <a:t>حفاظت کودکان</a:t>
            </a:r>
            <a:endParaRPr lang="en-US" sz="1200" dirty="0">
              <a:solidFill>
                <a:schemeClr val="tx1"/>
              </a:solidFill>
              <a:cs typeface="B Titr" pitchFamily="2" charset="-78"/>
            </a:endParaRPr>
          </a:p>
        </p:txBody>
      </p:sp>
      <p:sp>
        <p:nvSpPr>
          <p:cNvPr id="56" name="Rounded Rectangle 55"/>
          <p:cNvSpPr/>
          <p:nvPr/>
        </p:nvSpPr>
        <p:spPr>
          <a:xfrm>
            <a:off x="6966838" y="3037663"/>
            <a:ext cx="1133554" cy="484909"/>
          </a:xfrm>
          <a:prstGeom prst="roundRect">
            <a:avLst/>
          </a:prstGeom>
          <a:solidFill>
            <a:srgbClr val="92D050"/>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Titr" pitchFamily="2" charset="-78"/>
              </a:rPr>
              <a:t>کمیته نجات بین‌الملل</a:t>
            </a:r>
            <a:endParaRPr lang="en-US" sz="1200" dirty="0">
              <a:solidFill>
                <a:schemeClr val="tx1"/>
              </a:solidFill>
              <a:cs typeface="B Titr" pitchFamily="2" charset="-78"/>
            </a:endParaRPr>
          </a:p>
        </p:txBody>
      </p:sp>
      <p:sp>
        <p:nvSpPr>
          <p:cNvPr id="57" name="Rounded Rectangle 56"/>
          <p:cNvSpPr/>
          <p:nvPr/>
        </p:nvSpPr>
        <p:spPr>
          <a:xfrm>
            <a:off x="1043608" y="1942444"/>
            <a:ext cx="1246909" cy="484909"/>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Titr" pitchFamily="2" charset="-78"/>
              </a:rPr>
              <a:t>برنامه جهانی غذا</a:t>
            </a:r>
            <a:endParaRPr lang="en-US" sz="1200" dirty="0" smtClean="0">
              <a:solidFill>
                <a:schemeClr val="tx1"/>
              </a:solidFill>
              <a:cs typeface="B Titr" pitchFamily="2" charset="-78"/>
            </a:endParaRPr>
          </a:p>
          <a:p>
            <a:pPr algn="ctr"/>
            <a:endParaRPr lang="en-US" sz="1200" dirty="0">
              <a:solidFill>
                <a:schemeClr val="tx1"/>
              </a:solidFill>
              <a:cs typeface="B Titr" pitchFamily="2" charset="-78"/>
            </a:endParaRPr>
          </a:p>
        </p:txBody>
      </p:sp>
      <p:sp>
        <p:nvSpPr>
          <p:cNvPr id="58" name="Rounded Rectangle 57"/>
          <p:cNvSpPr/>
          <p:nvPr/>
        </p:nvSpPr>
        <p:spPr>
          <a:xfrm>
            <a:off x="1043608" y="3651489"/>
            <a:ext cx="1246909" cy="484909"/>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Titr" pitchFamily="2" charset="-78"/>
              </a:rPr>
              <a:t>سایر آژانسهای ملل متحد </a:t>
            </a:r>
            <a:endParaRPr lang="en-US" sz="1200" dirty="0">
              <a:solidFill>
                <a:schemeClr val="tx1"/>
              </a:solidFill>
              <a:cs typeface="B Titr" pitchFamily="2" charset="-78"/>
            </a:endParaRPr>
          </a:p>
        </p:txBody>
      </p:sp>
      <p:sp>
        <p:nvSpPr>
          <p:cNvPr id="59" name="Rounded Rectangle 58"/>
          <p:cNvSpPr/>
          <p:nvPr/>
        </p:nvSpPr>
        <p:spPr>
          <a:xfrm>
            <a:off x="1043608" y="3075425"/>
            <a:ext cx="1246909" cy="484909"/>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Titr" pitchFamily="2" charset="-78"/>
              </a:rPr>
              <a:t>کمیسیون عالی مهاجرین</a:t>
            </a:r>
            <a:endParaRPr lang="en-US" sz="1200" dirty="0">
              <a:solidFill>
                <a:schemeClr val="tx1"/>
              </a:solidFill>
              <a:cs typeface="B Titr" pitchFamily="2" charset="-78"/>
            </a:endParaRPr>
          </a:p>
        </p:txBody>
      </p:sp>
      <p:sp>
        <p:nvSpPr>
          <p:cNvPr id="60" name="Rounded Rectangle 59"/>
          <p:cNvSpPr/>
          <p:nvPr/>
        </p:nvSpPr>
        <p:spPr>
          <a:xfrm>
            <a:off x="1043608" y="2518508"/>
            <a:ext cx="1246909" cy="484909"/>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Titr" pitchFamily="2" charset="-78"/>
              </a:rPr>
              <a:t>بخش عملیات حفظ صلح</a:t>
            </a:r>
            <a:endParaRPr lang="en-US" sz="1200" dirty="0">
              <a:solidFill>
                <a:schemeClr val="tx1"/>
              </a:solidFill>
              <a:cs typeface="B Titr" pitchFamily="2" charset="-78"/>
            </a:endParaRPr>
          </a:p>
        </p:txBody>
      </p:sp>
      <p:sp>
        <p:nvSpPr>
          <p:cNvPr id="61" name="Rounded Rectangle 60"/>
          <p:cNvSpPr/>
          <p:nvPr/>
        </p:nvSpPr>
        <p:spPr>
          <a:xfrm>
            <a:off x="4918992" y="4443577"/>
            <a:ext cx="1801091" cy="503802"/>
          </a:xfrm>
          <a:prstGeom prst="roundRect">
            <a:avLst/>
          </a:prstGeom>
          <a:solidFill>
            <a:srgbClr val="E42087"/>
          </a:solidFill>
          <a:ln/>
        </p:spPr>
        <p:style>
          <a:lnRef idx="1">
            <a:schemeClr val="accent1"/>
          </a:lnRef>
          <a:fillRef idx="3">
            <a:schemeClr val="accent1"/>
          </a:fillRef>
          <a:effectRef idx="2">
            <a:schemeClr val="accent1"/>
          </a:effectRef>
          <a:fontRef idx="minor">
            <a:schemeClr val="lt1"/>
          </a:fontRef>
        </p:style>
        <p:txBody>
          <a:bodyPr rtlCol="0" anchor="ctr"/>
          <a:lstStyle/>
          <a:p>
            <a:pPr algn="ctr" rtl="1"/>
            <a:r>
              <a:rPr lang="fa-IR" sz="1200" b="1" dirty="0" smtClean="0">
                <a:solidFill>
                  <a:schemeClr val="tx1"/>
                </a:solidFill>
                <a:cs typeface="B Titr" pitchFamily="2" charset="-78"/>
              </a:rPr>
              <a:t>كليه سازمان‌هاي صليب سرخ </a:t>
            </a:r>
            <a:endParaRPr lang="en-US" sz="1200" dirty="0">
              <a:solidFill>
                <a:schemeClr val="tx1"/>
              </a:solidFill>
              <a:cs typeface="B Titr" pitchFamily="2" charset="-78"/>
            </a:endParaRPr>
          </a:p>
        </p:txBody>
      </p:sp>
      <p:sp>
        <p:nvSpPr>
          <p:cNvPr id="62" name="Rounded Rectangle 61"/>
          <p:cNvSpPr/>
          <p:nvPr/>
        </p:nvSpPr>
        <p:spPr>
          <a:xfrm>
            <a:off x="3298367" y="4443577"/>
            <a:ext cx="900545" cy="554182"/>
          </a:xfrm>
          <a:prstGeom prst="roundRect">
            <a:avLst/>
          </a:prstGeom>
          <a:solidFill>
            <a:srgbClr val="FFFF00"/>
          </a:solidFill>
          <a:ln/>
        </p:spPr>
        <p:style>
          <a:lnRef idx="2">
            <a:schemeClr val="accent5"/>
          </a:lnRef>
          <a:fillRef idx="1">
            <a:schemeClr val="lt1"/>
          </a:fillRef>
          <a:effectRef idx="0">
            <a:schemeClr val="accent5"/>
          </a:effectRef>
          <a:fontRef idx="minor">
            <a:schemeClr val="dk1"/>
          </a:fontRef>
        </p:style>
        <p:txBody>
          <a:bodyPr rtlCol="0" anchor="ctr"/>
          <a:lstStyle/>
          <a:p>
            <a:pPr algn="ctr" rtl="1"/>
            <a:r>
              <a:rPr lang="fa-IR" sz="1200" b="1" dirty="0" smtClean="0">
                <a:solidFill>
                  <a:schemeClr val="tx1"/>
                </a:solidFill>
                <a:cs typeface="B Titr" pitchFamily="2" charset="-78"/>
              </a:rPr>
              <a:t>تيم كشوري</a:t>
            </a:r>
            <a:endParaRPr lang="en-US" sz="1200" dirty="0">
              <a:solidFill>
                <a:schemeClr val="tx1"/>
              </a:solidFill>
              <a:cs typeface="B Titr" pitchFamily="2" charset="-78"/>
            </a:endParaRPr>
          </a:p>
        </p:txBody>
      </p:sp>
      <p:cxnSp>
        <p:nvCxnSpPr>
          <p:cNvPr id="63" name="Straight Arrow Connector 62"/>
          <p:cNvCxnSpPr/>
          <p:nvPr/>
        </p:nvCxnSpPr>
        <p:spPr>
          <a:xfrm>
            <a:off x="5389534" y="3723497"/>
            <a:ext cx="455613" cy="695245"/>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4" name="Straight Arrow Connector 63"/>
          <p:cNvCxnSpPr/>
          <p:nvPr/>
        </p:nvCxnSpPr>
        <p:spPr>
          <a:xfrm rot="-720000" flipH="1">
            <a:off x="3598069" y="3958711"/>
            <a:ext cx="362619" cy="445573"/>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5" name="Straight Arrow Connector 64"/>
          <p:cNvCxnSpPr/>
          <p:nvPr/>
        </p:nvCxnSpPr>
        <p:spPr>
          <a:xfrm flipV="1">
            <a:off x="5920924" y="1559158"/>
            <a:ext cx="1055589" cy="96812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6" name="Straight Arrow Connector 65"/>
          <p:cNvCxnSpPr/>
          <p:nvPr/>
        </p:nvCxnSpPr>
        <p:spPr>
          <a:xfrm flipV="1">
            <a:off x="5920924" y="2132857"/>
            <a:ext cx="1075581" cy="42988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7" name="Straight Arrow Connector 66"/>
          <p:cNvCxnSpPr/>
          <p:nvPr/>
        </p:nvCxnSpPr>
        <p:spPr>
          <a:xfrm>
            <a:off x="5940152" y="2653827"/>
            <a:ext cx="1056492" cy="7073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8" name="Straight Arrow Connector 67"/>
          <p:cNvCxnSpPr>
            <a:stCxn id="47" idx="6"/>
            <a:endCxn id="56" idx="1"/>
          </p:cNvCxnSpPr>
          <p:nvPr/>
        </p:nvCxnSpPr>
        <p:spPr>
          <a:xfrm>
            <a:off x="5962925" y="2706607"/>
            <a:ext cx="1003913" cy="57351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9" name="Straight Arrow Connector 68"/>
          <p:cNvCxnSpPr/>
          <p:nvPr/>
        </p:nvCxnSpPr>
        <p:spPr>
          <a:xfrm rot="-1320000">
            <a:off x="6112229" y="2766458"/>
            <a:ext cx="626353" cy="125730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0" name="Straight Arrow Connector 69"/>
          <p:cNvCxnSpPr>
            <a:stCxn id="50" idx="3"/>
            <a:endCxn id="58" idx="3"/>
          </p:cNvCxnSpPr>
          <p:nvPr/>
        </p:nvCxnSpPr>
        <p:spPr>
          <a:xfrm flipH="1">
            <a:off x="2290517" y="3018318"/>
            <a:ext cx="854090" cy="87562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1" name="Straight Arrow Connector 70"/>
          <p:cNvCxnSpPr/>
          <p:nvPr/>
        </p:nvCxnSpPr>
        <p:spPr>
          <a:xfrm rot="10800000" flipV="1">
            <a:off x="2267745" y="2690233"/>
            <a:ext cx="692727" cy="381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2" name="Straight Arrow Connector 71"/>
          <p:cNvCxnSpPr/>
          <p:nvPr/>
        </p:nvCxnSpPr>
        <p:spPr>
          <a:xfrm flipH="1" flipV="1">
            <a:off x="2267744" y="2143638"/>
            <a:ext cx="744253" cy="41910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3" name="Straight Arrow Connector 72"/>
          <p:cNvCxnSpPr>
            <a:stCxn id="50" idx="1"/>
            <a:endCxn id="51" idx="3"/>
          </p:cNvCxnSpPr>
          <p:nvPr/>
        </p:nvCxnSpPr>
        <p:spPr>
          <a:xfrm flipH="1" flipV="1">
            <a:off x="2290517" y="1608835"/>
            <a:ext cx="854090" cy="78606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4" name="Straight Arrow Connector 73"/>
          <p:cNvCxnSpPr/>
          <p:nvPr/>
        </p:nvCxnSpPr>
        <p:spPr>
          <a:xfrm rot="12360000" flipV="1">
            <a:off x="2408645" y="2747223"/>
            <a:ext cx="516156" cy="7620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75" name="Rounded Rectangle 74"/>
          <p:cNvSpPr/>
          <p:nvPr/>
        </p:nvSpPr>
        <p:spPr>
          <a:xfrm>
            <a:off x="1525519" y="4437112"/>
            <a:ext cx="1593273" cy="554182"/>
          </a:xfrm>
          <a:prstGeom prst="roundRect">
            <a:avLst/>
          </a:prstGeom>
          <a:solidFill>
            <a:srgbClr val="FFFF00"/>
          </a:solidFill>
          <a:ln/>
        </p:spPr>
        <p:style>
          <a:lnRef idx="2">
            <a:schemeClr val="accent5"/>
          </a:lnRef>
          <a:fillRef idx="1">
            <a:schemeClr val="lt1"/>
          </a:fillRef>
          <a:effectRef idx="0">
            <a:schemeClr val="accent5"/>
          </a:effectRef>
          <a:fontRef idx="minor">
            <a:schemeClr val="dk1"/>
          </a:fontRef>
        </p:style>
        <p:txBody>
          <a:bodyPr rtlCol="0" anchor="ctr"/>
          <a:lstStyle/>
          <a:p>
            <a:pPr algn="ctr" rtl="1"/>
            <a:r>
              <a:rPr lang="fa-IR" sz="1200" b="1" dirty="0" smtClean="0">
                <a:solidFill>
                  <a:schemeClr val="tx1"/>
                </a:solidFill>
                <a:cs typeface="B Titr" pitchFamily="2" charset="-78"/>
              </a:rPr>
              <a:t>تيم كشورهاي  خارجي كمك در مواقع بحران </a:t>
            </a:r>
            <a:endParaRPr lang="en-US" sz="1200" dirty="0">
              <a:solidFill>
                <a:schemeClr val="tx1"/>
              </a:solidFill>
              <a:cs typeface="B Titr" pitchFamily="2" charset="-78"/>
            </a:endParaRPr>
          </a:p>
        </p:txBody>
      </p:sp>
      <p:cxnSp>
        <p:nvCxnSpPr>
          <p:cNvPr id="76" name="Straight Arrow Connector 75"/>
          <p:cNvCxnSpPr/>
          <p:nvPr/>
        </p:nvCxnSpPr>
        <p:spPr>
          <a:xfrm flipH="1">
            <a:off x="2712386" y="3818654"/>
            <a:ext cx="910462" cy="56554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77" name="Hexagon 76"/>
          <p:cNvSpPr/>
          <p:nvPr/>
        </p:nvSpPr>
        <p:spPr>
          <a:xfrm>
            <a:off x="3850914" y="2350797"/>
            <a:ext cx="1246909" cy="831273"/>
          </a:xfrm>
          <a:prstGeom prst="hexagon">
            <a:avLst/>
          </a:prstGeom>
        </p:spPr>
        <p:style>
          <a:lnRef idx="1">
            <a:schemeClr val="accent2"/>
          </a:lnRef>
          <a:fillRef idx="2">
            <a:schemeClr val="accent2"/>
          </a:fillRef>
          <a:effectRef idx="1">
            <a:schemeClr val="accent2"/>
          </a:effectRef>
          <a:fontRef idx="minor">
            <a:schemeClr val="dk1"/>
          </a:fontRef>
        </p:style>
        <p:txBody>
          <a:bodyPr rtlCol="0" anchor="ctr"/>
          <a:lstStyle/>
          <a:p>
            <a:pPr algn="ctr" rtl="1"/>
            <a:r>
              <a:rPr lang="fa-IR" sz="1200" dirty="0" smtClean="0">
                <a:solidFill>
                  <a:schemeClr val="tx1"/>
                </a:solidFill>
                <a:cs typeface="B Titr" pitchFamily="2" charset="-78"/>
              </a:rPr>
              <a:t>مركز عمليات </a:t>
            </a:r>
            <a:r>
              <a:rPr lang="en-US" sz="1200" dirty="0" smtClean="0">
                <a:solidFill>
                  <a:schemeClr val="tx1"/>
                </a:solidFill>
                <a:cs typeface="B Titr" pitchFamily="2" charset="-78"/>
              </a:rPr>
              <a:t>  </a:t>
            </a:r>
            <a:r>
              <a:rPr lang="fa-IR" sz="1200" dirty="0" smtClean="0">
                <a:solidFill>
                  <a:schemeClr val="tx1"/>
                </a:solidFill>
                <a:cs typeface="B Titr" pitchFamily="2" charset="-78"/>
              </a:rPr>
              <a:t>نظامي و</a:t>
            </a:r>
            <a:endParaRPr lang="en-US" sz="1200" dirty="0" smtClean="0">
              <a:solidFill>
                <a:schemeClr val="tx1"/>
              </a:solidFill>
              <a:cs typeface="B Titr" pitchFamily="2" charset="-78"/>
            </a:endParaRPr>
          </a:p>
          <a:p>
            <a:pPr algn="ctr" rtl="1"/>
            <a:r>
              <a:rPr lang="fa-IR" sz="1200" dirty="0" smtClean="0">
                <a:solidFill>
                  <a:schemeClr val="tx1"/>
                </a:solidFill>
                <a:cs typeface="B Titr" pitchFamily="2" charset="-78"/>
              </a:rPr>
              <a:t> غير نظامي </a:t>
            </a:r>
            <a:endParaRPr lang="en-US" sz="1200" dirty="0">
              <a:solidFill>
                <a:schemeClr val="tx1"/>
              </a:solidFill>
              <a:cs typeface="B Titr" pitchFamily="2" charset="-78"/>
            </a:endParaRPr>
          </a:p>
        </p:txBody>
      </p:sp>
      <p:sp>
        <p:nvSpPr>
          <p:cNvPr id="78" name="Slide Number Placeholder 35"/>
          <p:cNvSpPr>
            <a:spLocks noGrp="1"/>
          </p:cNvSpPr>
          <p:nvPr>
            <p:ph type="sldNum" sz="quarter" idx="12"/>
          </p:nvPr>
        </p:nvSpPr>
        <p:spPr>
          <a:xfrm>
            <a:off x="8460432" y="6376243"/>
            <a:ext cx="365760" cy="365125"/>
          </a:xfrm>
        </p:spPr>
        <p:txBody>
          <a:bodyPr/>
          <a:lstStyle/>
          <a:p>
            <a:pPr algn="ctr"/>
            <a:fld id="{BF1F7F5F-2C37-4973-8EB7-652CEC56C4E0}" type="slidenum">
              <a:rPr lang="en-US" smtClean="0">
                <a:solidFill>
                  <a:schemeClr val="accent2">
                    <a:lumMod val="50000"/>
                  </a:schemeClr>
                </a:solidFill>
                <a:cs typeface="B Titr" pitchFamily="2" charset="-78"/>
              </a:rPr>
              <a:pPr algn="ctr"/>
              <a:t>37</a:t>
            </a:fld>
            <a:endParaRPr lang="en-US" dirty="0">
              <a:solidFill>
                <a:schemeClr val="accent2">
                  <a:lumMod val="50000"/>
                </a:schemeClr>
              </a:solidFill>
              <a:cs typeface="B Titr" pitchFamily="2" charset="-78"/>
            </a:endParaRPr>
          </a:p>
        </p:txBody>
      </p:sp>
      <p:pic>
        <p:nvPicPr>
          <p:cNvPr id="7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84176" y="5016117"/>
            <a:ext cx="5508104" cy="1869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0428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2000" tmFilter="0, 0; .2, .5; .8, .5; 1, 0"/>
                                        <p:tgtEl>
                                          <p:spTgt spid="77"/>
                                        </p:tgtEl>
                                      </p:cBhvr>
                                    </p:animEffect>
                                    <p:animScale>
                                      <p:cBhvr>
                                        <p:cTn id="7" dur="1000" autoRev="1" fill="hold"/>
                                        <p:tgtEl>
                                          <p:spTgt spid="77"/>
                                        </p:tgtEl>
                                      </p:cBhvr>
                                      <p:by x="105000" y="105000"/>
                                    </p:animScale>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2000"/>
                                        <p:tgtEl>
                                          <p:spTgt spid="4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2000"/>
                                        <p:tgtEl>
                                          <p:spTgt spid="5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2000"/>
                                        <p:tgtEl>
                                          <p:spTgt spid="4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fade">
                                      <p:cBhvr>
                                        <p:cTn id="20" dur="2000"/>
                                        <p:tgtEl>
                                          <p:spTgt spid="4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2000"/>
                                        <p:tgtEl>
                                          <p:spTgt spid="49"/>
                                        </p:tgtEl>
                                      </p:cBhvr>
                                    </p:animEffect>
                                  </p:childTnLst>
                                </p:cTn>
                              </p:par>
                            </p:childTnLst>
                          </p:cTn>
                        </p:par>
                        <p:par>
                          <p:cTn id="24" fill="hold">
                            <p:stCondLst>
                              <p:cond delay="4000"/>
                            </p:stCondLst>
                            <p:childTnLst>
                              <p:par>
                                <p:cTn id="25" presetID="42" presetClass="entr" presetSubtype="0" fill="hold" grpId="0"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2000"/>
                                        <p:tgtEl>
                                          <p:spTgt spid="51"/>
                                        </p:tgtEl>
                                      </p:cBhvr>
                                    </p:animEffect>
                                    <p:anim calcmode="lin" valueType="num">
                                      <p:cBhvr>
                                        <p:cTn id="28" dur="2000" fill="hold"/>
                                        <p:tgtEl>
                                          <p:spTgt spid="51"/>
                                        </p:tgtEl>
                                        <p:attrNameLst>
                                          <p:attrName>ppt_x</p:attrName>
                                        </p:attrNameLst>
                                      </p:cBhvr>
                                      <p:tavLst>
                                        <p:tav tm="0">
                                          <p:val>
                                            <p:strVal val="#ppt_x"/>
                                          </p:val>
                                        </p:tav>
                                        <p:tav tm="100000">
                                          <p:val>
                                            <p:strVal val="#ppt_x"/>
                                          </p:val>
                                        </p:tav>
                                      </p:tavLst>
                                    </p:anim>
                                    <p:anim calcmode="lin" valueType="num">
                                      <p:cBhvr>
                                        <p:cTn id="29" dur="2000" fill="hold"/>
                                        <p:tgtEl>
                                          <p:spTgt spid="51"/>
                                        </p:tgtEl>
                                        <p:attrNameLst>
                                          <p:attrName>ppt_y</p:attrName>
                                        </p:attrNameLst>
                                      </p:cBhvr>
                                      <p:tavLst>
                                        <p:tav tm="0">
                                          <p:val>
                                            <p:strVal val="#ppt_y+.1"/>
                                          </p:val>
                                        </p:tav>
                                        <p:tav tm="100000">
                                          <p:val>
                                            <p:strVal val="#ppt_y"/>
                                          </p:val>
                                        </p:tav>
                                      </p:tavLst>
                                    </p:anim>
                                  </p:childTnLst>
                                </p:cTn>
                              </p:par>
                              <p:par>
                                <p:cTn id="30" presetID="16" presetClass="entr" presetSubtype="21" fill="hold" nodeType="withEffect">
                                  <p:stCondLst>
                                    <p:cond delay="0"/>
                                  </p:stCondLst>
                                  <p:childTnLst>
                                    <p:set>
                                      <p:cBhvr>
                                        <p:cTn id="31" dur="1" fill="hold">
                                          <p:stCondLst>
                                            <p:cond delay="0"/>
                                          </p:stCondLst>
                                        </p:cTn>
                                        <p:tgtEl>
                                          <p:spTgt spid="73"/>
                                        </p:tgtEl>
                                        <p:attrNameLst>
                                          <p:attrName>style.visibility</p:attrName>
                                        </p:attrNameLst>
                                      </p:cBhvr>
                                      <p:to>
                                        <p:strVal val="visible"/>
                                      </p:to>
                                    </p:set>
                                    <p:animEffect transition="in" filter="barn(inVertical)">
                                      <p:cBhvr>
                                        <p:cTn id="32" dur="2000"/>
                                        <p:tgtEl>
                                          <p:spTgt spid="73"/>
                                        </p:tgtEl>
                                      </p:cBhvr>
                                    </p:animEffect>
                                  </p:childTnLst>
                                </p:cTn>
                              </p:par>
                              <p:par>
                                <p:cTn id="33" presetID="16" presetClass="entr" presetSubtype="21" fill="hold" nodeType="with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barn(inVertical)">
                                      <p:cBhvr>
                                        <p:cTn id="35" dur="2000"/>
                                        <p:tgtEl>
                                          <p:spTgt spid="72"/>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fade">
                                      <p:cBhvr>
                                        <p:cTn id="38" dur="2000"/>
                                        <p:tgtEl>
                                          <p:spTgt spid="57"/>
                                        </p:tgtEl>
                                      </p:cBhvr>
                                    </p:animEffect>
                                    <p:anim calcmode="lin" valueType="num">
                                      <p:cBhvr>
                                        <p:cTn id="39" dur="2000" fill="hold"/>
                                        <p:tgtEl>
                                          <p:spTgt spid="57"/>
                                        </p:tgtEl>
                                        <p:attrNameLst>
                                          <p:attrName>ppt_x</p:attrName>
                                        </p:attrNameLst>
                                      </p:cBhvr>
                                      <p:tavLst>
                                        <p:tav tm="0">
                                          <p:val>
                                            <p:strVal val="#ppt_x"/>
                                          </p:val>
                                        </p:tav>
                                        <p:tav tm="100000">
                                          <p:val>
                                            <p:strVal val="#ppt_x"/>
                                          </p:val>
                                        </p:tav>
                                      </p:tavLst>
                                    </p:anim>
                                    <p:anim calcmode="lin" valueType="num">
                                      <p:cBhvr>
                                        <p:cTn id="40" dur="2000" fill="hold"/>
                                        <p:tgtEl>
                                          <p:spTgt spid="57"/>
                                        </p:tgtEl>
                                        <p:attrNameLst>
                                          <p:attrName>ppt_y</p:attrName>
                                        </p:attrNameLst>
                                      </p:cBhvr>
                                      <p:tavLst>
                                        <p:tav tm="0">
                                          <p:val>
                                            <p:strVal val="#ppt_y+.1"/>
                                          </p:val>
                                        </p:tav>
                                        <p:tav tm="100000">
                                          <p:val>
                                            <p:strVal val="#ppt_y"/>
                                          </p:val>
                                        </p:tav>
                                      </p:tavLst>
                                    </p:anim>
                                  </p:childTnLst>
                                </p:cTn>
                              </p:par>
                              <p:par>
                                <p:cTn id="41" presetID="16" presetClass="entr" presetSubtype="21" fill="hold" nodeType="with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barn(inVertical)">
                                      <p:cBhvr>
                                        <p:cTn id="43" dur="2000"/>
                                        <p:tgtEl>
                                          <p:spTgt spid="71"/>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fade">
                                      <p:cBhvr>
                                        <p:cTn id="46" dur="2000"/>
                                        <p:tgtEl>
                                          <p:spTgt spid="60"/>
                                        </p:tgtEl>
                                      </p:cBhvr>
                                    </p:animEffect>
                                    <p:anim calcmode="lin" valueType="num">
                                      <p:cBhvr>
                                        <p:cTn id="47" dur="2000" fill="hold"/>
                                        <p:tgtEl>
                                          <p:spTgt spid="60"/>
                                        </p:tgtEl>
                                        <p:attrNameLst>
                                          <p:attrName>ppt_x</p:attrName>
                                        </p:attrNameLst>
                                      </p:cBhvr>
                                      <p:tavLst>
                                        <p:tav tm="0">
                                          <p:val>
                                            <p:strVal val="#ppt_x"/>
                                          </p:val>
                                        </p:tav>
                                        <p:tav tm="100000">
                                          <p:val>
                                            <p:strVal val="#ppt_x"/>
                                          </p:val>
                                        </p:tav>
                                      </p:tavLst>
                                    </p:anim>
                                    <p:anim calcmode="lin" valueType="num">
                                      <p:cBhvr>
                                        <p:cTn id="48" dur="2000" fill="hold"/>
                                        <p:tgtEl>
                                          <p:spTgt spid="60"/>
                                        </p:tgtEl>
                                        <p:attrNameLst>
                                          <p:attrName>ppt_y</p:attrName>
                                        </p:attrNameLst>
                                      </p:cBhvr>
                                      <p:tavLst>
                                        <p:tav tm="0">
                                          <p:val>
                                            <p:strVal val="#ppt_y+.1"/>
                                          </p:val>
                                        </p:tav>
                                        <p:tav tm="100000">
                                          <p:val>
                                            <p:strVal val="#ppt_y"/>
                                          </p:val>
                                        </p:tav>
                                      </p:tavLst>
                                    </p:anim>
                                  </p:childTnLst>
                                </p:cTn>
                              </p:par>
                              <p:par>
                                <p:cTn id="49" presetID="16" presetClass="entr" presetSubtype="21" fill="hold" nodeType="withEffect">
                                  <p:stCondLst>
                                    <p:cond delay="0"/>
                                  </p:stCondLst>
                                  <p:childTnLst>
                                    <p:set>
                                      <p:cBhvr>
                                        <p:cTn id="50" dur="1" fill="hold">
                                          <p:stCondLst>
                                            <p:cond delay="0"/>
                                          </p:stCondLst>
                                        </p:cTn>
                                        <p:tgtEl>
                                          <p:spTgt spid="74"/>
                                        </p:tgtEl>
                                        <p:attrNameLst>
                                          <p:attrName>style.visibility</p:attrName>
                                        </p:attrNameLst>
                                      </p:cBhvr>
                                      <p:to>
                                        <p:strVal val="visible"/>
                                      </p:to>
                                    </p:set>
                                    <p:animEffect transition="in" filter="barn(inVertical)">
                                      <p:cBhvr>
                                        <p:cTn id="51" dur="2000"/>
                                        <p:tgtEl>
                                          <p:spTgt spid="74"/>
                                        </p:tgtEl>
                                      </p:cBhvr>
                                    </p:animEffect>
                                  </p:childTnLst>
                                </p:cTn>
                              </p:par>
                              <p:par>
                                <p:cTn id="52" presetID="42" presetClass="entr" presetSubtype="0" fill="hold" grpId="0" nodeType="with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fade">
                                      <p:cBhvr>
                                        <p:cTn id="54" dur="2000"/>
                                        <p:tgtEl>
                                          <p:spTgt spid="59"/>
                                        </p:tgtEl>
                                      </p:cBhvr>
                                    </p:animEffect>
                                    <p:anim calcmode="lin" valueType="num">
                                      <p:cBhvr>
                                        <p:cTn id="55" dur="2000" fill="hold"/>
                                        <p:tgtEl>
                                          <p:spTgt spid="59"/>
                                        </p:tgtEl>
                                        <p:attrNameLst>
                                          <p:attrName>ppt_x</p:attrName>
                                        </p:attrNameLst>
                                      </p:cBhvr>
                                      <p:tavLst>
                                        <p:tav tm="0">
                                          <p:val>
                                            <p:strVal val="#ppt_x"/>
                                          </p:val>
                                        </p:tav>
                                        <p:tav tm="100000">
                                          <p:val>
                                            <p:strVal val="#ppt_x"/>
                                          </p:val>
                                        </p:tav>
                                      </p:tavLst>
                                    </p:anim>
                                    <p:anim calcmode="lin" valueType="num">
                                      <p:cBhvr>
                                        <p:cTn id="56" dur="2000" fill="hold"/>
                                        <p:tgtEl>
                                          <p:spTgt spid="59"/>
                                        </p:tgtEl>
                                        <p:attrNameLst>
                                          <p:attrName>ppt_y</p:attrName>
                                        </p:attrNameLst>
                                      </p:cBhvr>
                                      <p:tavLst>
                                        <p:tav tm="0">
                                          <p:val>
                                            <p:strVal val="#ppt_y+.1"/>
                                          </p:val>
                                        </p:tav>
                                        <p:tav tm="100000">
                                          <p:val>
                                            <p:strVal val="#ppt_y"/>
                                          </p:val>
                                        </p:tav>
                                      </p:tavLst>
                                    </p:anim>
                                  </p:childTnLst>
                                </p:cTn>
                              </p:par>
                              <p:par>
                                <p:cTn id="57" presetID="16" presetClass="entr" presetSubtype="21" fill="hold" nodeType="with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barn(inVertical)">
                                      <p:cBhvr>
                                        <p:cTn id="59" dur="2000"/>
                                        <p:tgtEl>
                                          <p:spTgt spid="70"/>
                                        </p:tgtEl>
                                      </p:cBhvr>
                                    </p:animEffect>
                                  </p:childTnLst>
                                </p:cTn>
                              </p:par>
                              <p:par>
                                <p:cTn id="60" presetID="42" presetClass="entr" presetSubtype="0" fill="hold" grpId="0" nodeType="with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fade">
                                      <p:cBhvr>
                                        <p:cTn id="62" dur="2000"/>
                                        <p:tgtEl>
                                          <p:spTgt spid="58"/>
                                        </p:tgtEl>
                                      </p:cBhvr>
                                    </p:animEffect>
                                    <p:anim calcmode="lin" valueType="num">
                                      <p:cBhvr>
                                        <p:cTn id="63" dur="2000" fill="hold"/>
                                        <p:tgtEl>
                                          <p:spTgt spid="58"/>
                                        </p:tgtEl>
                                        <p:attrNameLst>
                                          <p:attrName>ppt_x</p:attrName>
                                        </p:attrNameLst>
                                      </p:cBhvr>
                                      <p:tavLst>
                                        <p:tav tm="0">
                                          <p:val>
                                            <p:strVal val="#ppt_x"/>
                                          </p:val>
                                        </p:tav>
                                        <p:tav tm="100000">
                                          <p:val>
                                            <p:strVal val="#ppt_x"/>
                                          </p:val>
                                        </p:tav>
                                      </p:tavLst>
                                    </p:anim>
                                    <p:anim calcmode="lin" valueType="num">
                                      <p:cBhvr>
                                        <p:cTn id="64" dur="2000" fill="hold"/>
                                        <p:tgtEl>
                                          <p:spTgt spid="58"/>
                                        </p:tgtEl>
                                        <p:attrNameLst>
                                          <p:attrName>ppt_y</p:attrName>
                                        </p:attrNameLst>
                                      </p:cBhvr>
                                      <p:tavLst>
                                        <p:tav tm="0">
                                          <p:val>
                                            <p:strVal val="#ppt_y+.1"/>
                                          </p:val>
                                        </p:tav>
                                        <p:tav tm="100000">
                                          <p:val>
                                            <p:strVal val="#ppt_y"/>
                                          </p:val>
                                        </p:tav>
                                      </p:tavLst>
                                    </p:anim>
                                  </p:childTnLst>
                                </p:cTn>
                              </p:par>
                            </p:childTnLst>
                          </p:cTn>
                        </p:par>
                        <p:par>
                          <p:cTn id="65" fill="hold">
                            <p:stCondLst>
                              <p:cond delay="6000"/>
                            </p:stCondLst>
                            <p:childTnLst>
                              <p:par>
                                <p:cTn id="66" presetID="16" presetClass="entr" presetSubtype="21"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barn(inVertical)">
                                      <p:cBhvr>
                                        <p:cTn id="68" dur="2000"/>
                                        <p:tgtEl>
                                          <p:spTgt spid="65"/>
                                        </p:tgtEl>
                                      </p:cBhvr>
                                    </p:animEffect>
                                  </p:childTnLst>
                                </p:cTn>
                              </p:par>
                              <p:par>
                                <p:cTn id="69" presetID="42" presetClass="entr" presetSubtype="0" fill="hold" grpId="0" nodeType="with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2000"/>
                                        <p:tgtEl>
                                          <p:spTgt spid="52"/>
                                        </p:tgtEl>
                                      </p:cBhvr>
                                    </p:animEffect>
                                    <p:anim calcmode="lin" valueType="num">
                                      <p:cBhvr>
                                        <p:cTn id="72" dur="2000" fill="hold"/>
                                        <p:tgtEl>
                                          <p:spTgt spid="52"/>
                                        </p:tgtEl>
                                        <p:attrNameLst>
                                          <p:attrName>ppt_x</p:attrName>
                                        </p:attrNameLst>
                                      </p:cBhvr>
                                      <p:tavLst>
                                        <p:tav tm="0">
                                          <p:val>
                                            <p:strVal val="#ppt_x"/>
                                          </p:val>
                                        </p:tav>
                                        <p:tav tm="100000">
                                          <p:val>
                                            <p:strVal val="#ppt_x"/>
                                          </p:val>
                                        </p:tav>
                                      </p:tavLst>
                                    </p:anim>
                                    <p:anim calcmode="lin" valueType="num">
                                      <p:cBhvr>
                                        <p:cTn id="73" dur="2000" fill="hold"/>
                                        <p:tgtEl>
                                          <p:spTgt spid="52"/>
                                        </p:tgtEl>
                                        <p:attrNameLst>
                                          <p:attrName>ppt_y</p:attrName>
                                        </p:attrNameLst>
                                      </p:cBhvr>
                                      <p:tavLst>
                                        <p:tav tm="0">
                                          <p:val>
                                            <p:strVal val="#ppt_y+.1"/>
                                          </p:val>
                                        </p:tav>
                                        <p:tav tm="100000">
                                          <p:val>
                                            <p:strVal val="#ppt_y"/>
                                          </p:val>
                                        </p:tav>
                                      </p:tavLst>
                                    </p:anim>
                                  </p:childTnLst>
                                </p:cTn>
                              </p:par>
                              <p:par>
                                <p:cTn id="74" presetID="16" presetClass="entr" presetSubtype="21" fill="hold" nodeType="withEffect">
                                  <p:stCondLst>
                                    <p:cond delay="0"/>
                                  </p:stCondLst>
                                  <p:childTnLst>
                                    <p:set>
                                      <p:cBhvr>
                                        <p:cTn id="75" dur="1" fill="hold">
                                          <p:stCondLst>
                                            <p:cond delay="0"/>
                                          </p:stCondLst>
                                        </p:cTn>
                                        <p:tgtEl>
                                          <p:spTgt spid="66"/>
                                        </p:tgtEl>
                                        <p:attrNameLst>
                                          <p:attrName>style.visibility</p:attrName>
                                        </p:attrNameLst>
                                      </p:cBhvr>
                                      <p:to>
                                        <p:strVal val="visible"/>
                                      </p:to>
                                    </p:set>
                                    <p:animEffect transition="in" filter="barn(inVertical)">
                                      <p:cBhvr>
                                        <p:cTn id="76" dur="2000"/>
                                        <p:tgtEl>
                                          <p:spTgt spid="66"/>
                                        </p:tgtEl>
                                      </p:cBhvr>
                                    </p:animEffect>
                                  </p:childTnLst>
                                </p:cTn>
                              </p:par>
                              <p:par>
                                <p:cTn id="77" presetID="42" presetClass="entr" presetSubtype="0"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2000"/>
                                        <p:tgtEl>
                                          <p:spTgt spid="53"/>
                                        </p:tgtEl>
                                      </p:cBhvr>
                                    </p:animEffect>
                                    <p:anim calcmode="lin" valueType="num">
                                      <p:cBhvr>
                                        <p:cTn id="80" dur="2000" fill="hold"/>
                                        <p:tgtEl>
                                          <p:spTgt spid="53"/>
                                        </p:tgtEl>
                                        <p:attrNameLst>
                                          <p:attrName>ppt_x</p:attrName>
                                        </p:attrNameLst>
                                      </p:cBhvr>
                                      <p:tavLst>
                                        <p:tav tm="0">
                                          <p:val>
                                            <p:strVal val="#ppt_x"/>
                                          </p:val>
                                        </p:tav>
                                        <p:tav tm="100000">
                                          <p:val>
                                            <p:strVal val="#ppt_x"/>
                                          </p:val>
                                        </p:tav>
                                      </p:tavLst>
                                    </p:anim>
                                    <p:anim calcmode="lin" valueType="num">
                                      <p:cBhvr>
                                        <p:cTn id="81" dur="2000" fill="hold"/>
                                        <p:tgtEl>
                                          <p:spTgt spid="53"/>
                                        </p:tgtEl>
                                        <p:attrNameLst>
                                          <p:attrName>ppt_y</p:attrName>
                                        </p:attrNameLst>
                                      </p:cBhvr>
                                      <p:tavLst>
                                        <p:tav tm="0">
                                          <p:val>
                                            <p:strVal val="#ppt_y+.1"/>
                                          </p:val>
                                        </p:tav>
                                        <p:tav tm="100000">
                                          <p:val>
                                            <p:strVal val="#ppt_y"/>
                                          </p:val>
                                        </p:tav>
                                      </p:tavLst>
                                    </p:anim>
                                  </p:childTnLst>
                                </p:cTn>
                              </p:par>
                              <p:par>
                                <p:cTn id="82" presetID="16" presetClass="entr" presetSubtype="21" fill="hold" nodeType="withEffect">
                                  <p:stCondLst>
                                    <p:cond delay="0"/>
                                  </p:stCondLst>
                                  <p:childTnLst>
                                    <p:set>
                                      <p:cBhvr>
                                        <p:cTn id="83" dur="1" fill="hold">
                                          <p:stCondLst>
                                            <p:cond delay="0"/>
                                          </p:stCondLst>
                                        </p:cTn>
                                        <p:tgtEl>
                                          <p:spTgt spid="67"/>
                                        </p:tgtEl>
                                        <p:attrNameLst>
                                          <p:attrName>style.visibility</p:attrName>
                                        </p:attrNameLst>
                                      </p:cBhvr>
                                      <p:to>
                                        <p:strVal val="visible"/>
                                      </p:to>
                                    </p:set>
                                    <p:animEffect transition="in" filter="barn(inVertical)">
                                      <p:cBhvr>
                                        <p:cTn id="84" dur="2000"/>
                                        <p:tgtEl>
                                          <p:spTgt spid="67"/>
                                        </p:tgtEl>
                                      </p:cBhvr>
                                    </p:animEffect>
                                  </p:childTnLst>
                                </p:cTn>
                              </p:par>
                              <p:par>
                                <p:cTn id="85" presetID="42" presetClass="entr" presetSubtype="0" fill="hold" grpId="0" nodeType="with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fade">
                                      <p:cBhvr>
                                        <p:cTn id="87" dur="2000"/>
                                        <p:tgtEl>
                                          <p:spTgt spid="55"/>
                                        </p:tgtEl>
                                      </p:cBhvr>
                                    </p:animEffect>
                                    <p:anim calcmode="lin" valueType="num">
                                      <p:cBhvr>
                                        <p:cTn id="88" dur="2000" fill="hold"/>
                                        <p:tgtEl>
                                          <p:spTgt spid="55"/>
                                        </p:tgtEl>
                                        <p:attrNameLst>
                                          <p:attrName>ppt_x</p:attrName>
                                        </p:attrNameLst>
                                      </p:cBhvr>
                                      <p:tavLst>
                                        <p:tav tm="0">
                                          <p:val>
                                            <p:strVal val="#ppt_x"/>
                                          </p:val>
                                        </p:tav>
                                        <p:tav tm="100000">
                                          <p:val>
                                            <p:strVal val="#ppt_x"/>
                                          </p:val>
                                        </p:tav>
                                      </p:tavLst>
                                    </p:anim>
                                    <p:anim calcmode="lin" valueType="num">
                                      <p:cBhvr>
                                        <p:cTn id="89" dur="2000" fill="hold"/>
                                        <p:tgtEl>
                                          <p:spTgt spid="55"/>
                                        </p:tgtEl>
                                        <p:attrNameLst>
                                          <p:attrName>ppt_y</p:attrName>
                                        </p:attrNameLst>
                                      </p:cBhvr>
                                      <p:tavLst>
                                        <p:tav tm="0">
                                          <p:val>
                                            <p:strVal val="#ppt_y+.1"/>
                                          </p:val>
                                        </p:tav>
                                        <p:tav tm="100000">
                                          <p:val>
                                            <p:strVal val="#ppt_y"/>
                                          </p:val>
                                        </p:tav>
                                      </p:tavLst>
                                    </p:anim>
                                  </p:childTnLst>
                                </p:cTn>
                              </p:par>
                              <p:par>
                                <p:cTn id="90" presetID="16" presetClass="entr" presetSubtype="21" fill="hold" nodeType="withEffect">
                                  <p:stCondLst>
                                    <p:cond delay="0"/>
                                  </p:stCondLst>
                                  <p:childTnLst>
                                    <p:set>
                                      <p:cBhvr>
                                        <p:cTn id="91" dur="1" fill="hold">
                                          <p:stCondLst>
                                            <p:cond delay="0"/>
                                          </p:stCondLst>
                                        </p:cTn>
                                        <p:tgtEl>
                                          <p:spTgt spid="68"/>
                                        </p:tgtEl>
                                        <p:attrNameLst>
                                          <p:attrName>style.visibility</p:attrName>
                                        </p:attrNameLst>
                                      </p:cBhvr>
                                      <p:to>
                                        <p:strVal val="visible"/>
                                      </p:to>
                                    </p:set>
                                    <p:animEffect transition="in" filter="barn(inVertical)">
                                      <p:cBhvr>
                                        <p:cTn id="92" dur="2000"/>
                                        <p:tgtEl>
                                          <p:spTgt spid="68"/>
                                        </p:tgtEl>
                                      </p:cBhvr>
                                    </p:animEffect>
                                  </p:childTnLst>
                                </p:cTn>
                              </p:par>
                              <p:par>
                                <p:cTn id="93" presetID="42" presetClass="entr" presetSubtype="0" fill="hold" grpId="0" nodeType="withEffect">
                                  <p:stCondLst>
                                    <p:cond delay="0"/>
                                  </p:stCondLst>
                                  <p:childTnLst>
                                    <p:set>
                                      <p:cBhvr>
                                        <p:cTn id="94" dur="1" fill="hold">
                                          <p:stCondLst>
                                            <p:cond delay="0"/>
                                          </p:stCondLst>
                                        </p:cTn>
                                        <p:tgtEl>
                                          <p:spTgt spid="56"/>
                                        </p:tgtEl>
                                        <p:attrNameLst>
                                          <p:attrName>style.visibility</p:attrName>
                                        </p:attrNameLst>
                                      </p:cBhvr>
                                      <p:to>
                                        <p:strVal val="visible"/>
                                      </p:to>
                                    </p:set>
                                    <p:animEffect transition="in" filter="fade">
                                      <p:cBhvr>
                                        <p:cTn id="95" dur="2000"/>
                                        <p:tgtEl>
                                          <p:spTgt spid="56"/>
                                        </p:tgtEl>
                                      </p:cBhvr>
                                    </p:animEffect>
                                    <p:anim calcmode="lin" valueType="num">
                                      <p:cBhvr>
                                        <p:cTn id="96" dur="2000" fill="hold"/>
                                        <p:tgtEl>
                                          <p:spTgt spid="56"/>
                                        </p:tgtEl>
                                        <p:attrNameLst>
                                          <p:attrName>ppt_x</p:attrName>
                                        </p:attrNameLst>
                                      </p:cBhvr>
                                      <p:tavLst>
                                        <p:tav tm="0">
                                          <p:val>
                                            <p:strVal val="#ppt_x"/>
                                          </p:val>
                                        </p:tav>
                                        <p:tav tm="100000">
                                          <p:val>
                                            <p:strVal val="#ppt_x"/>
                                          </p:val>
                                        </p:tav>
                                      </p:tavLst>
                                    </p:anim>
                                    <p:anim calcmode="lin" valueType="num">
                                      <p:cBhvr>
                                        <p:cTn id="97" dur="2000" fill="hold"/>
                                        <p:tgtEl>
                                          <p:spTgt spid="56"/>
                                        </p:tgtEl>
                                        <p:attrNameLst>
                                          <p:attrName>ppt_y</p:attrName>
                                        </p:attrNameLst>
                                      </p:cBhvr>
                                      <p:tavLst>
                                        <p:tav tm="0">
                                          <p:val>
                                            <p:strVal val="#ppt_y+.1"/>
                                          </p:val>
                                        </p:tav>
                                        <p:tav tm="100000">
                                          <p:val>
                                            <p:strVal val="#ppt_y"/>
                                          </p:val>
                                        </p:tav>
                                      </p:tavLst>
                                    </p:anim>
                                  </p:childTnLst>
                                </p:cTn>
                              </p:par>
                              <p:par>
                                <p:cTn id="98" presetID="16" presetClass="entr" presetSubtype="21" fill="hold" nodeType="withEffect">
                                  <p:stCondLst>
                                    <p:cond delay="0"/>
                                  </p:stCondLst>
                                  <p:childTnLst>
                                    <p:set>
                                      <p:cBhvr>
                                        <p:cTn id="99" dur="1" fill="hold">
                                          <p:stCondLst>
                                            <p:cond delay="0"/>
                                          </p:stCondLst>
                                        </p:cTn>
                                        <p:tgtEl>
                                          <p:spTgt spid="69"/>
                                        </p:tgtEl>
                                        <p:attrNameLst>
                                          <p:attrName>style.visibility</p:attrName>
                                        </p:attrNameLst>
                                      </p:cBhvr>
                                      <p:to>
                                        <p:strVal val="visible"/>
                                      </p:to>
                                    </p:set>
                                    <p:animEffect transition="in" filter="barn(inVertical)">
                                      <p:cBhvr>
                                        <p:cTn id="100" dur="2000"/>
                                        <p:tgtEl>
                                          <p:spTgt spid="69"/>
                                        </p:tgtEl>
                                      </p:cBhvr>
                                    </p:animEffect>
                                  </p:childTnLst>
                                </p:cTn>
                              </p:par>
                              <p:par>
                                <p:cTn id="101" presetID="42" presetClass="entr" presetSubtype="0" fill="hold" grpId="0" nodeType="withEffect">
                                  <p:stCondLst>
                                    <p:cond delay="0"/>
                                  </p:stCondLst>
                                  <p:childTnLst>
                                    <p:set>
                                      <p:cBhvr>
                                        <p:cTn id="102" dur="1" fill="hold">
                                          <p:stCondLst>
                                            <p:cond delay="0"/>
                                          </p:stCondLst>
                                        </p:cTn>
                                        <p:tgtEl>
                                          <p:spTgt spid="54"/>
                                        </p:tgtEl>
                                        <p:attrNameLst>
                                          <p:attrName>style.visibility</p:attrName>
                                        </p:attrNameLst>
                                      </p:cBhvr>
                                      <p:to>
                                        <p:strVal val="visible"/>
                                      </p:to>
                                    </p:set>
                                    <p:animEffect transition="in" filter="fade">
                                      <p:cBhvr>
                                        <p:cTn id="103" dur="2000"/>
                                        <p:tgtEl>
                                          <p:spTgt spid="54"/>
                                        </p:tgtEl>
                                      </p:cBhvr>
                                    </p:animEffect>
                                    <p:anim calcmode="lin" valueType="num">
                                      <p:cBhvr>
                                        <p:cTn id="104" dur="2000" fill="hold"/>
                                        <p:tgtEl>
                                          <p:spTgt spid="54"/>
                                        </p:tgtEl>
                                        <p:attrNameLst>
                                          <p:attrName>ppt_x</p:attrName>
                                        </p:attrNameLst>
                                      </p:cBhvr>
                                      <p:tavLst>
                                        <p:tav tm="0">
                                          <p:val>
                                            <p:strVal val="#ppt_x"/>
                                          </p:val>
                                        </p:tav>
                                        <p:tav tm="100000">
                                          <p:val>
                                            <p:strVal val="#ppt_x"/>
                                          </p:val>
                                        </p:tav>
                                      </p:tavLst>
                                    </p:anim>
                                    <p:anim calcmode="lin" valueType="num">
                                      <p:cBhvr>
                                        <p:cTn id="105" dur="2000" fill="hold"/>
                                        <p:tgtEl>
                                          <p:spTgt spid="54"/>
                                        </p:tgtEl>
                                        <p:attrNameLst>
                                          <p:attrName>ppt_y</p:attrName>
                                        </p:attrNameLst>
                                      </p:cBhvr>
                                      <p:tavLst>
                                        <p:tav tm="0">
                                          <p:val>
                                            <p:strVal val="#ppt_y+.1"/>
                                          </p:val>
                                        </p:tav>
                                        <p:tav tm="100000">
                                          <p:val>
                                            <p:strVal val="#ppt_y"/>
                                          </p:val>
                                        </p:tav>
                                      </p:tavLst>
                                    </p:anim>
                                  </p:childTnLst>
                                </p:cTn>
                              </p:par>
                            </p:childTnLst>
                          </p:cTn>
                        </p:par>
                        <p:par>
                          <p:cTn id="106" fill="hold">
                            <p:stCondLst>
                              <p:cond delay="8000"/>
                            </p:stCondLst>
                            <p:childTnLst>
                              <p:par>
                                <p:cTn id="107" presetID="16" presetClass="entr" presetSubtype="21" fill="hold" nodeType="afterEffect">
                                  <p:stCondLst>
                                    <p:cond delay="0"/>
                                  </p:stCondLst>
                                  <p:childTnLst>
                                    <p:set>
                                      <p:cBhvr>
                                        <p:cTn id="108" dur="1" fill="hold">
                                          <p:stCondLst>
                                            <p:cond delay="0"/>
                                          </p:stCondLst>
                                        </p:cTn>
                                        <p:tgtEl>
                                          <p:spTgt spid="76"/>
                                        </p:tgtEl>
                                        <p:attrNameLst>
                                          <p:attrName>style.visibility</p:attrName>
                                        </p:attrNameLst>
                                      </p:cBhvr>
                                      <p:to>
                                        <p:strVal val="visible"/>
                                      </p:to>
                                    </p:set>
                                    <p:animEffect transition="in" filter="barn(inVertical)">
                                      <p:cBhvr>
                                        <p:cTn id="109" dur="2000"/>
                                        <p:tgtEl>
                                          <p:spTgt spid="76"/>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75"/>
                                        </p:tgtEl>
                                        <p:attrNameLst>
                                          <p:attrName>style.visibility</p:attrName>
                                        </p:attrNameLst>
                                      </p:cBhvr>
                                      <p:to>
                                        <p:strVal val="visible"/>
                                      </p:to>
                                    </p:set>
                                    <p:anim calcmode="lin" valueType="num">
                                      <p:cBhvr>
                                        <p:cTn id="112" dur="2000" fill="hold"/>
                                        <p:tgtEl>
                                          <p:spTgt spid="75"/>
                                        </p:tgtEl>
                                        <p:attrNameLst>
                                          <p:attrName>ppt_w</p:attrName>
                                        </p:attrNameLst>
                                      </p:cBhvr>
                                      <p:tavLst>
                                        <p:tav tm="0">
                                          <p:val>
                                            <p:fltVal val="0"/>
                                          </p:val>
                                        </p:tav>
                                        <p:tav tm="100000">
                                          <p:val>
                                            <p:strVal val="#ppt_w"/>
                                          </p:val>
                                        </p:tav>
                                      </p:tavLst>
                                    </p:anim>
                                    <p:anim calcmode="lin" valueType="num">
                                      <p:cBhvr>
                                        <p:cTn id="113" dur="2000" fill="hold"/>
                                        <p:tgtEl>
                                          <p:spTgt spid="75"/>
                                        </p:tgtEl>
                                        <p:attrNameLst>
                                          <p:attrName>ppt_h</p:attrName>
                                        </p:attrNameLst>
                                      </p:cBhvr>
                                      <p:tavLst>
                                        <p:tav tm="0">
                                          <p:val>
                                            <p:fltVal val="0"/>
                                          </p:val>
                                        </p:tav>
                                        <p:tav tm="100000">
                                          <p:val>
                                            <p:strVal val="#ppt_h"/>
                                          </p:val>
                                        </p:tav>
                                      </p:tavLst>
                                    </p:anim>
                                    <p:animEffect transition="in" filter="fade">
                                      <p:cBhvr>
                                        <p:cTn id="114" dur="2000"/>
                                        <p:tgtEl>
                                          <p:spTgt spid="75"/>
                                        </p:tgtEl>
                                      </p:cBhvr>
                                    </p:animEffect>
                                  </p:childTnLst>
                                </p:cTn>
                              </p:par>
                              <p:par>
                                <p:cTn id="115" presetID="16" presetClass="entr" presetSubtype="21" fill="hold" nodeType="withEffect">
                                  <p:stCondLst>
                                    <p:cond delay="0"/>
                                  </p:stCondLst>
                                  <p:childTnLst>
                                    <p:set>
                                      <p:cBhvr>
                                        <p:cTn id="116" dur="1" fill="hold">
                                          <p:stCondLst>
                                            <p:cond delay="0"/>
                                          </p:stCondLst>
                                        </p:cTn>
                                        <p:tgtEl>
                                          <p:spTgt spid="64"/>
                                        </p:tgtEl>
                                        <p:attrNameLst>
                                          <p:attrName>style.visibility</p:attrName>
                                        </p:attrNameLst>
                                      </p:cBhvr>
                                      <p:to>
                                        <p:strVal val="visible"/>
                                      </p:to>
                                    </p:set>
                                    <p:animEffect transition="in" filter="barn(inVertical)">
                                      <p:cBhvr>
                                        <p:cTn id="117" dur="2000"/>
                                        <p:tgtEl>
                                          <p:spTgt spid="64"/>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62"/>
                                        </p:tgtEl>
                                        <p:attrNameLst>
                                          <p:attrName>style.visibility</p:attrName>
                                        </p:attrNameLst>
                                      </p:cBhvr>
                                      <p:to>
                                        <p:strVal val="visible"/>
                                      </p:to>
                                    </p:set>
                                    <p:anim calcmode="lin" valueType="num">
                                      <p:cBhvr>
                                        <p:cTn id="120" dur="2000" fill="hold"/>
                                        <p:tgtEl>
                                          <p:spTgt spid="62"/>
                                        </p:tgtEl>
                                        <p:attrNameLst>
                                          <p:attrName>ppt_w</p:attrName>
                                        </p:attrNameLst>
                                      </p:cBhvr>
                                      <p:tavLst>
                                        <p:tav tm="0">
                                          <p:val>
                                            <p:fltVal val="0"/>
                                          </p:val>
                                        </p:tav>
                                        <p:tav tm="100000">
                                          <p:val>
                                            <p:strVal val="#ppt_w"/>
                                          </p:val>
                                        </p:tav>
                                      </p:tavLst>
                                    </p:anim>
                                    <p:anim calcmode="lin" valueType="num">
                                      <p:cBhvr>
                                        <p:cTn id="121" dur="2000" fill="hold"/>
                                        <p:tgtEl>
                                          <p:spTgt spid="62"/>
                                        </p:tgtEl>
                                        <p:attrNameLst>
                                          <p:attrName>ppt_h</p:attrName>
                                        </p:attrNameLst>
                                      </p:cBhvr>
                                      <p:tavLst>
                                        <p:tav tm="0">
                                          <p:val>
                                            <p:fltVal val="0"/>
                                          </p:val>
                                        </p:tav>
                                        <p:tav tm="100000">
                                          <p:val>
                                            <p:strVal val="#ppt_h"/>
                                          </p:val>
                                        </p:tav>
                                      </p:tavLst>
                                    </p:anim>
                                    <p:animEffect transition="in" filter="fade">
                                      <p:cBhvr>
                                        <p:cTn id="122" dur="2000"/>
                                        <p:tgtEl>
                                          <p:spTgt spid="62"/>
                                        </p:tgtEl>
                                      </p:cBhvr>
                                    </p:animEffect>
                                  </p:childTnLst>
                                </p:cTn>
                              </p:par>
                            </p:childTnLst>
                          </p:cTn>
                        </p:par>
                        <p:par>
                          <p:cTn id="123" fill="hold">
                            <p:stCondLst>
                              <p:cond delay="10000"/>
                            </p:stCondLst>
                            <p:childTnLst>
                              <p:par>
                                <p:cTn id="124" presetID="16" presetClass="entr" presetSubtype="21" fill="hold" nodeType="afterEffect">
                                  <p:stCondLst>
                                    <p:cond delay="0"/>
                                  </p:stCondLst>
                                  <p:childTnLst>
                                    <p:set>
                                      <p:cBhvr>
                                        <p:cTn id="125" dur="1" fill="hold">
                                          <p:stCondLst>
                                            <p:cond delay="0"/>
                                          </p:stCondLst>
                                        </p:cTn>
                                        <p:tgtEl>
                                          <p:spTgt spid="63"/>
                                        </p:tgtEl>
                                        <p:attrNameLst>
                                          <p:attrName>style.visibility</p:attrName>
                                        </p:attrNameLst>
                                      </p:cBhvr>
                                      <p:to>
                                        <p:strVal val="visible"/>
                                      </p:to>
                                    </p:set>
                                    <p:animEffect transition="in" filter="barn(inVertical)">
                                      <p:cBhvr>
                                        <p:cTn id="126" dur="2000"/>
                                        <p:tgtEl>
                                          <p:spTgt spid="63"/>
                                        </p:tgtEl>
                                      </p:cBhvr>
                                    </p:animEffect>
                                  </p:childTnLst>
                                </p:cTn>
                              </p:par>
                              <p:par>
                                <p:cTn id="127" presetID="53" presetClass="entr" presetSubtype="16" fill="hold" grpId="0" nodeType="withEffect">
                                  <p:stCondLst>
                                    <p:cond delay="0"/>
                                  </p:stCondLst>
                                  <p:childTnLst>
                                    <p:set>
                                      <p:cBhvr>
                                        <p:cTn id="128" dur="1" fill="hold">
                                          <p:stCondLst>
                                            <p:cond delay="0"/>
                                          </p:stCondLst>
                                        </p:cTn>
                                        <p:tgtEl>
                                          <p:spTgt spid="61"/>
                                        </p:tgtEl>
                                        <p:attrNameLst>
                                          <p:attrName>style.visibility</p:attrName>
                                        </p:attrNameLst>
                                      </p:cBhvr>
                                      <p:to>
                                        <p:strVal val="visible"/>
                                      </p:to>
                                    </p:set>
                                    <p:anim calcmode="lin" valueType="num">
                                      <p:cBhvr>
                                        <p:cTn id="129" dur="2000" fill="hold"/>
                                        <p:tgtEl>
                                          <p:spTgt spid="61"/>
                                        </p:tgtEl>
                                        <p:attrNameLst>
                                          <p:attrName>ppt_w</p:attrName>
                                        </p:attrNameLst>
                                      </p:cBhvr>
                                      <p:tavLst>
                                        <p:tav tm="0">
                                          <p:val>
                                            <p:fltVal val="0"/>
                                          </p:val>
                                        </p:tav>
                                        <p:tav tm="100000">
                                          <p:val>
                                            <p:strVal val="#ppt_w"/>
                                          </p:val>
                                        </p:tav>
                                      </p:tavLst>
                                    </p:anim>
                                    <p:anim calcmode="lin" valueType="num">
                                      <p:cBhvr>
                                        <p:cTn id="130" dur="2000" fill="hold"/>
                                        <p:tgtEl>
                                          <p:spTgt spid="61"/>
                                        </p:tgtEl>
                                        <p:attrNameLst>
                                          <p:attrName>ppt_h</p:attrName>
                                        </p:attrNameLst>
                                      </p:cBhvr>
                                      <p:tavLst>
                                        <p:tav tm="0">
                                          <p:val>
                                            <p:fltVal val="0"/>
                                          </p:val>
                                        </p:tav>
                                        <p:tav tm="100000">
                                          <p:val>
                                            <p:strVal val="#ppt_h"/>
                                          </p:val>
                                        </p:tav>
                                      </p:tavLst>
                                    </p:anim>
                                    <p:animEffect transition="in" filter="fade">
                                      <p:cBhvr>
                                        <p:cTn id="131" dur="2000"/>
                                        <p:tgtEl>
                                          <p:spTgt spid="61"/>
                                        </p:tgtEl>
                                      </p:cBhvr>
                                    </p:animEffect>
                                  </p:childTnLst>
                                </p:cTn>
                              </p:par>
                            </p:childTnLst>
                          </p:cTn>
                        </p:par>
                        <p:par>
                          <p:cTn id="132" fill="hold">
                            <p:stCondLst>
                              <p:cond delay="12000"/>
                            </p:stCondLst>
                            <p:childTnLst>
                              <p:par>
                                <p:cTn id="133" presetID="10" presetClass="entr" presetSubtype="0" fill="hold" nodeType="afterEffect">
                                  <p:stCondLst>
                                    <p:cond delay="0"/>
                                  </p:stCondLst>
                                  <p:childTnLst>
                                    <p:set>
                                      <p:cBhvr>
                                        <p:cTn id="134" dur="1" fill="hold">
                                          <p:stCondLst>
                                            <p:cond delay="0"/>
                                          </p:stCondLst>
                                        </p:cTn>
                                        <p:tgtEl>
                                          <p:spTgt spid="79"/>
                                        </p:tgtEl>
                                        <p:attrNameLst>
                                          <p:attrName>style.visibility</p:attrName>
                                        </p:attrNameLst>
                                      </p:cBhvr>
                                      <p:to>
                                        <p:strVal val="visible"/>
                                      </p:to>
                                    </p:set>
                                    <p:animEffect transition="in" filter="fade">
                                      <p:cBhvr>
                                        <p:cTn id="135" dur="2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75" grpId="0" animBg="1"/>
      <p:bldP spid="7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476672"/>
            <a:ext cx="8229600" cy="1143000"/>
          </a:xfrm>
        </p:spPr>
        <p:txBody>
          <a:bodyPr>
            <a:normAutofit/>
          </a:bodyPr>
          <a:lstStyle/>
          <a:p>
            <a:r>
              <a:rPr lang="fa-IR" dirty="0" smtClean="0"/>
              <a:t>عملیات نظامی بدون اسلحه</a:t>
            </a:r>
            <a:endParaRPr lang="en-US" dirty="0"/>
          </a:p>
        </p:txBody>
      </p:sp>
      <p:sp>
        <p:nvSpPr>
          <p:cNvPr id="3" name="Content Placeholder 2"/>
          <p:cNvSpPr>
            <a:spLocks noGrp="1"/>
          </p:cNvSpPr>
          <p:nvPr>
            <p:ph idx="1"/>
          </p:nvPr>
        </p:nvSpPr>
        <p:spPr/>
        <p:txBody>
          <a:bodyPr>
            <a:normAutofit lnSpcReduction="10000"/>
          </a:bodyPr>
          <a:lstStyle/>
          <a:p>
            <a:pPr algn="r" rtl="1"/>
            <a:r>
              <a:rPr lang="fa-IR" dirty="0"/>
              <a:t>طبق سند منتشر شده از سوي پنتاگون </a:t>
            </a:r>
            <a:endParaRPr lang="en-US" dirty="0" smtClean="0"/>
          </a:p>
          <a:p>
            <a:pPr marL="0" indent="0" algn="r" rtl="1">
              <a:buNone/>
            </a:pPr>
            <a:r>
              <a:rPr lang="fa-IR" dirty="0" smtClean="0"/>
              <a:t>برنامه‌هايي </a:t>
            </a:r>
            <a:r>
              <a:rPr lang="fa-IR" dirty="0"/>
              <a:t>که سازمان ملل </a:t>
            </a:r>
            <a:r>
              <a:rPr lang="fa-IR" sz="2400" dirty="0"/>
              <a:t>(</a:t>
            </a:r>
            <a:r>
              <a:rPr lang="en-US" sz="2400" dirty="0"/>
              <a:t>UN</a:t>
            </a:r>
            <a:r>
              <a:rPr lang="fa-IR" sz="2400" dirty="0"/>
              <a:t>) </a:t>
            </a:r>
            <a:r>
              <a:rPr lang="fa-IR" dirty="0" smtClean="0"/>
              <a:t>در قالب </a:t>
            </a:r>
            <a:endParaRPr lang="en-US" dirty="0" smtClean="0"/>
          </a:p>
          <a:p>
            <a:pPr marL="0" indent="0" algn="r" rtl="1">
              <a:buNone/>
            </a:pPr>
            <a:r>
              <a:rPr lang="fa-IR" dirty="0" smtClean="0"/>
              <a:t>برنامه‌ي </a:t>
            </a:r>
            <a:r>
              <a:rPr lang="fa-IR" dirty="0"/>
              <a:t>غذايي </a:t>
            </a:r>
            <a:r>
              <a:rPr lang="fa-IR" dirty="0" smtClean="0"/>
              <a:t>در </a:t>
            </a:r>
            <a:r>
              <a:rPr lang="fa-IR" dirty="0"/>
              <a:t>سطح جهان </a:t>
            </a:r>
            <a:r>
              <a:rPr lang="fa-IR" dirty="0" smtClean="0"/>
              <a:t>اجرا مي‌کند</a:t>
            </a:r>
            <a:endParaRPr lang="en-US" dirty="0" smtClean="0"/>
          </a:p>
          <a:p>
            <a:pPr marL="0" indent="0" algn="r" rtl="1">
              <a:buNone/>
            </a:pPr>
            <a:r>
              <a:rPr lang="fa-IR" dirty="0" smtClean="0"/>
              <a:t> به </a:t>
            </a:r>
            <a:r>
              <a:rPr lang="fa-IR" dirty="0"/>
              <a:t>عنوان عمليات نظامي </a:t>
            </a:r>
            <a:r>
              <a:rPr lang="fa-IR" dirty="0" smtClean="0"/>
              <a:t>ارتش </a:t>
            </a:r>
            <a:r>
              <a:rPr lang="fa-IR" dirty="0"/>
              <a:t>آمريکا </a:t>
            </a:r>
            <a:r>
              <a:rPr lang="fa-IR" dirty="0" smtClean="0"/>
              <a:t>است.</a:t>
            </a:r>
          </a:p>
          <a:p>
            <a:pPr marL="0" indent="0" algn="r" rtl="1">
              <a:buNone/>
            </a:pPr>
            <a:endParaRPr lang="fa-IR" dirty="0" smtClean="0"/>
          </a:p>
          <a:p>
            <a:pPr algn="r" rtl="1"/>
            <a:r>
              <a:rPr lang="fa-IR" dirty="0" smtClean="0"/>
              <a:t>"غذا يک اسلحه است که مردم در سيطره آن گرفتار شده‌اند" </a:t>
            </a:r>
          </a:p>
          <a:p>
            <a:pPr algn="r" rtl="1"/>
            <a:endParaRPr lang="en-US" dirty="0" smtClean="0"/>
          </a:p>
          <a:p>
            <a:pPr algn="r" rtl="1"/>
            <a:r>
              <a:rPr lang="fa-IR" dirty="0" smtClean="0"/>
              <a:t>برنامه‌هايي </a:t>
            </a:r>
            <a:r>
              <a:rPr lang="fa-IR" dirty="0"/>
              <a:t>که سازمان ملل و به تبع آن سازمان يونيسف در کشور جمهوري اسلامي ايران اجرا </a:t>
            </a:r>
            <a:r>
              <a:rPr lang="fa-IR" dirty="0" smtClean="0"/>
              <a:t>مي‌کنند </a:t>
            </a:r>
            <a:r>
              <a:rPr lang="fa-IR" dirty="0"/>
              <a:t>به عنوان عمليات نظامي ارتش آمريکا در خاک کشور ما محسوب </a:t>
            </a:r>
            <a:r>
              <a:rPr lang="fa-IR" dirty="0" smtClean="0"/>
              <a:t>مي‌شود</a:t>
            </a:r>
            <a:r>
              <a:rPr lang="en-US" dirty="0"/>
              <a:t>.</a:t>
            </a:r>
          </a:p>
          <a:p>
            <a:pPr algn="r"/>
            <a:endParaRPr lang="en-US"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38</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782301"/>
            <a:ext cx="1800200" cy="1878209"/>
          </a:xfrm>
          <a:prstGeom prst="rect">
            <a:avLst/>
          </a:prstGeom>
          <a:ln>
            <a:noFill/>
          </a:ln>
          <a:effectLst>
            <a:outerShdw blurRad="190500" algn="tl" rotWithShape="0">
              <a:srgbClr val="000000">
                <a:alpha val="70000"/>
              </a:srgbClr>
            </a:outerShdw>
          </a:effec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5596" y="2420888"/>
            <a:ext cx="1944216" cy="137310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773583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04664"/>
            <a:ext cx="8229600" cy="1143000"/>
          </a:xfrm>
        </p:spPr>
        <p:txBody>
          <a:bodyPr>
            <a:normAutofit/>
          </a:bodyPr>
          <a:lstStyle/>
          <a:p>
            <a:r>
              <a:rPr lang="fa-IR" dirty="0" smtClean="0"/>
              <a:t>از نگاه برژینسکی</a:t>
            </a:r>
            <a:endParaRPr lang="en-US" dirty="0"/>
          </a:p>
        </p:txBody>
      </p:sp>
      <p:sp>
        <p:nvSpPr>
          <p:cNvPr id="3" name="Content Placeholder 2"/>
          <p:cNvSpPr>
            <a:spLocks noGrp="1"/>
          </p:cNvSpPr>
          <p:nvPr>
            <p:ph idx="1"/>
          </p:nvPr>
        </p:nvSpPr>
        <p:spPr/>
        <p:txBody>
          <a:bodyPr/>
          <a:lstStyle/>
          <a:p>
            <a:pPr algn="r" rtl="1">
              <a:buNone/>
            </a:pPr>
            <a:r>
              <a:rPr lang="fa-IR" dirty="0" smtClean="0"/>
              <a:t>	نظر </a:t>
            </a:r>
            <a:r>
              <a:rPr lang="fa-IR" dirty="0"/>
              <a:t>برژينسکي </a:t>
            </a:r>
            <a:r>
              <a:rPr lang="fa-IR" dirty="0" smtClean="0"/>
              <a:t>سياستمدار </a:t>
            </a:r>
            <a:r>
              <a:rPr lang="fa-IR" dirty="0"/>
              <a:t>کهنه­کار و </a:t>
            </a:r>
            <a:r>
              <a:rPr lang="fa-IR" dirty="0" smtClean="0"/>
              <a:t>مشاور سابق امنيت ملي </a:t>
            </a:r>
            <a:r>
              <a:rPr lang="fa-IR" dirty="0"/>
              <a:t>امريکا: </a:t>
            </a:r>
            <a:endParaRPr lang="fa-IR" dirty="0" smtClean="0"/>
          </a:p>
          <a:p>
            <a:pPr algn="just" rtl="1">
              <a:buNone/>
            </a:pPr>
            <a:r>
              <a:rPr lang="fa-IR" dirty="0" smtClean="0"/>
              <a:t>   «از </a:t>
            </a:r>
            <a:r>
              <a:rPr lang="fa-IR" dirty="0"/>
              <a:t>فکر کردن به </a:t>
            </a:r>
            <a:r>
              <a:rPr lang="fa-IR" dirty="0" smtClean="0"/>
              <a:t>حمله پيش دستانه </a:t>
            </a:r>
            <a:r>
              <a:rPr lang="fa-IR" dirty="0"/>
              <a:t>عليه تأسيسات هسته­اي ايران اجتناب کنيد و گفتگوها با تهران را حفظ کنيد، بالاتر از همه بازي طولاني مدتي را انجام دهيد، چون زمان، آمارهاي جمعيتي و تغيير نسل در ايران به نفع رژيم کنوني نيست» </a:t>
            </a:r>
            <a:endParaRPr lang="fa-IR" dirty="0" smtClean="0"/>
          </a:p>
          <a:p>
            <a:pPr algn="r" rtl="1">
              <a:buNone/>
            </a:pPr>
            <a:r>
              <a:rPr lang="fa-IR" dirty="0" smtClean="0"/>
              <a:t>	(ژورنال وال استریت، سال 2009 میلادی)</a:t>
            </a:r>
            <a:endParaRPr lang="en-US" dirty="0" smtClean="0"/>
          </a:p>
          <a:p>
            <a:pPr algn="r" rtl="1">
              <a:buNone/>
            </a:pPr>
            <a:endParaRPr lang="en-US" dirty="0"/>
          </a:p>
          <a:p>
            <a:pPr marL="640080" lvl="2" indent="0">
              <a:buNone/>
            </a:pPr>
            <a:r>
              <a:rPr lang="fa-IR" sz="2600" dirty="0" smtClean="0">
                <a:hlinkClick r:id="rId3" action="ppaction://hlinkpres?slideindex=1&amp;slidetitle="/>
              </a:rPr>
              <a:t>خبر ژورنالیست وال استریت</a:t>
            </a:r>
            <a:endParaRPr lang="en-US" sz="2600"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39</a:t>
            </a:fld>
            <a:endParaRPr lang="en-US"/>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7894" y="4555718"/>
            <a:ext cx="3360373" cy="2016224"/>
          </a:xfrm>
          <a:prstGeom prst="roundRect">
            <a:avLst/>
          </a:prstGeom>
        </p:spPr>
      </p:pic>
      <p:pic>
        <p:nvPicPr>
          <p:cNvPr id="6" name="Picture 4" descr="C:\Users\Sheida\Downloads\hand-cursors.jpg"/>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80374" y1="41135" x2="80374" y2="41135"/>
                        <a14:foregroundMark x1="93458" y1="80142" x2="93458" y2="80142"/>
                        <a14:foregroundMark x1="85047" y1="95035" x2="85047" y2="95035"/>
                        <a14:foregroundMark x1="25234" y1="80851" x2="25234" y2="80851"/>
                        <a14:foregroundMark x1="23364" y1="73050" x2="23364" y2="73050"/>
                        <a14:foregroundMark x1="17757" y1="65248" x2="17757" y2="65248"/>
                        <a14:foregroundMark x1="19626" y1="43262" x2="19626" y2="43262"/>
                        <a14:foregroundMark x1="19626" y1="44681" x2="19626" y2="44681"/>
                        <a14:foregroundMark x1="19626" y1="47518" x2="19626" y2="47518"/>
                        <a14:foregroundMark x1="12150" y1="60993" x2="12150" y2="60993"/>
                        <a14:foregroundMark x1="13084" y1="60284" x2="13084" y2="60284"/>
                        <a14:foregroundMark x1="14019" y1="59574" x2="14019" y2="59574"/>
                        <a14:foregroundMark x1="8411" y1="56028" x2="8411" y2="56028"/>
                        <a14:foregroundMark x1="95327" y1="73050" x2="95327" y2="73050"/>
                      </a14:backgroundRemoval>
                    </a14:imgEffect>
                  </a14:imgLayer>
                </a14:imgProps>
              </a:ext>
              <a:ext uri="{28A0092B-C50C-407E-A947-70E740481C1C}">
                <a14:useLocalDpi xmlns:a14="http://schemas.microsoft.com/office/drawing/2010/main" val="0"/>
              </a:ext>
            </a:extLst>
          </a:blip>
          <a:srcRect/>
          <a:stretch>
            <a:fillRect/>
          </a:stretch>
        </p:blipFill>
        <p:spPr bwMode="auto">
          <a:xfrm>
            <a:off x="8100392" y="5046392"/>
            <a:ext cx="304905" cy="398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81586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2000" b="98667" l="14217" r="85060">
                        <a14:foregroundMark x1="36145" y1="6333" x2="36145" y2="6333"/>
                        <a14:foregroundMark x1="37349" y1="2333" x2="37349" y2="2333"/>
                        <a14:foregroundMark x1="35904" y1="94667" x2="35904" y2="94667"/>
                        <a14:foregroundMark x1="79036" y1="55333" x2="79036" y2="55333"/>
                        <a14:foregroundMark x1="82410" y1="70000" x2="82410" y2="70000"/>
                        <a14:foregroundMark x1="86024" y1="77333" x2="86024" y2="77333"/>
                        <a14:foregroundMark x1="16627" y1="53667" x2="16627" y2="53667"/>
                        <a14:foregroundMark x1="14217" y1="70000" x2="14217" y2="70000"/>
                        <a14:foregroundMark x1="43133" y1="97000" x2="43133" y2="97000"/>
                        <a14:foregroundMark x1="34940" y1="98667" x2="34940" y2="98667"/>
                      </a14:backgroundRemoval>
                    </a14:imgEffect>
                  </a14:imgLayer>
                </a14:imgProps>
              </a:ext>
              <a:ext uri="{28A0092B-C50C-407E-A947-70E740481C1C}">
                <a14:useLocalDpi xmlns:a14="http://schemas.microsoft.com/office/drawing/2010/main" val="0"/>
              </a:ext>
            </a:extLst>
          </a:blip>
          <a:srcRect l="12189" r="11447"/>
          <a:stretch/>
        </p:blipFill>
        <p:spPr>
          <a:xfrm>
            <a:off x="475768" y="1269853"/>
            <a:ext cx="2224024" cy="2105358"/>
          </a:xfrm>
          <a:prstGeom prst="rect">
            <a:avLst/>
          </a:prstGeom>
        </p:spPr>
      </p:pic>
      <p:sp>
        <p:nvSpPr>
          <p:cNvPr id="2" name="Title 1"/>
          <p:cNvSpPr>
            <a:spLocks noGrp="1"/>
          </p:cNvSpPr>
          <p:nvPr>
            <p:ph type="title"/>
          </p:nvPr>
        </p:nvSpPr>
        <p:spPr>
          <a:xfrm>
            <a:off x="539552" y="188640"/>
            <a:ext cx="8229600" cy="1143000"/>
          </a:xfrm>
        </p:spPr>
        <p:txBody>
          <a:bodyPr>
            <a:normAutofit/>
          </a:bodyPr>
          <a:lstStyle/>
          <a:p>
            <a:pPr rtl="1"/>
            <a:r>
              <a:rPr lang="fa-IR" sz="4000" dirty="0" smtClean="0"/>
              <a:t>سياست‌هاي</a:t>
            </a:r>
            <a:r>
              <a:rPr lang="en-US" sz="4000" dirty="0" smtClean="0"/>
              <a:t> </a:t>
            </a:r>
            <a:r>
              <a:rPr lang="fa-IR" sz="4000" dirty="0" smtClean="0"/>
              <a:t>جمعيتي </a:t>
            </a:r>
            <a:r>
              <a:rPr lang="fa-IR" sz="4000" b="1" dirty="0" smtClean="0"/>
              <a:t>در ایران</a:t>
            </a:r>
            <a:endParaRPr lang="en-US" sz="4000" dirty="0"/>
          </a:p>
        </p:txBody>
      </p:sp>
      <p:sp>
        <p:nvSpPr>
          <p:cNvPr id="3" name="Content Placeholder 2"/>
          <p:cNvSpPr>
            <a:spLocks noGrp="1"/>
          </p:cNvSpPr>
          <p:nvPr>
            <p:ph idx="1"/>
          </p:nvPr>
        </p:nvSpPr>
        <p:spPr>
          <a:xfrm>
            <a:off x="395536" y="1556792"/>
            <a:ext cx="8329072" cy="4824536"/>
          </a:xfrm>
        </p:spPr>
        <p:txBody>
          <a:bodyPr>
            <a:normAutofit fontScale="77500" lnSpcReduction="20000"/>
          </a:bodyPr>
          <a:lstStyle/>
          <a:p>
            <a:pPr algn="just" rtl="1">
              <a:buNone/>
            </a:pPr>
            <a:r>
              <a:rPr lang="fa-IR" dirty="0" smtClean="0"/>
              <a:t/>
            </a:r>
            <a:br>
              <a:rPr lang="fa-IR" dirty="0" smtClean="0"/>
            </a:br>
            <a:r>
              <a:rPr lang="fa-IR" dirty="0" smtClean="0"/>
              <a:t>  </a:t>
            </a:r>
            <a:r>
              <a:rPr lang="fa-IR" b="1" u="sng" dirty="0" smtClean="0"/>
              <a:t> قبل </a:t>
            </a:r>
            <a:r>
              <a:rPr lang="fa-IR" b="1" u="sng" dirty="0"/>
              <a:t>از سال </a:t>
            </a:r>
            <a:r>
              <a:rPr lang="fa-IR" b="1" u="sng" dirty="0" smtClean="0"/>
              <a:t>1330</a:t>
            </a:r>
          </a:p>
          <a:p>
            <a:pPr algn="just" rtl="1">
              <a:buNone/>
            </a:pPr>
            <a:r>
              <a:rPr lang="en-US" dirty="0" smtClean="0"/>
              <a:t>       </a:t>
            </a:r>
            <a:r>
              <a:rPr lang="fa-IR" dirty="0" smtClean="0"/>
              <a:t>نبود سیاست‌گذاری مشخص دولتی وصرفا ارائه توصیه</a:t>
            </a:r>
            <a:endParaRPr lang="en-US" dirty="0" smtClean="0"/>
          </a:p>
          <a:p>
            <a:pPr algn="just" rtl="1">
              <a:buNone/>
            </a:pPr>
            <a:r>
              <a:rPr lang="en-US" dirty="0"/>
              <a:t> </a:t>
            </a:r>
            <a:r>
              <a:rPr lang="en-US" dirty="0" smtClean="0"/>
              <a:t>     </a:t>
            </a:r>
            <a:r>
              <a:rPr lang="fa-IR" dirty="0" smtClean="0"/>
              <a:t> توسط انجمن‌های خیریه</a:t>
            </a:r>
          </a:p>
          <a:p>
            <a:pPr algn="just" rtl="1">
              <a:buNone/>
            </a:pPr>
            <a:endParaRPr lang="fa-IR" dirty="0" smtClean="0"/>
          </a:p>
          <a:p>
            <a:pPr algn="just" rtl="1">
              <a:buNone/>
            </a:pPr>
            <a:r>
              <a:rPr lang="fa-IR" dirty="0"/>
              <a:t>        </a:t>
            </a:r>
            <a:r>
              <a:rPr lang="fa-IR" b="1" u="sng" dirty="0"/>
              <a:t>سال </a:t>
            </a:r>
            <a:r>
              <a:rPr lang="fa-IR" b="1" u="sng" dirty="0" smtClean="0"/>
              <a:t>1345</a:t>
            </a:r>
            <a:endParaRPr lang="fa-IR" b="1" u="sng" dirty="0"/>
          </a:p>
          <a:p>
            <a:pPr algn="just" rtl="1">
              <a:buNone/>
            </a:pPr>
            <a:r>
              <a:rPr lang="fa-IR" dirty="0" smtClean="0"/>
              <a:t>	</a:t>
            </a:r>
            <a:r>
              <a:rPr lang="en-US" dirty="0" smtClean="0"/>
              <a:t>   </a:t>
            </a:r>
            <a:r>
              <a:rPr lang="en-US" dirty="0"/>
              <a:t> </a:t>
            </a:r>
            <a:r>
              <a:rPr lang="fa-IR" dirty="0"/>
              <a:t>تشکیل شورای عالی بهداشت و تنظیم خانواده و ستاد عالی هماهنگی با </a:t>
            </a:r>
            <a:r>
              <a:rPr lang="fa-IR" dirty="0" smtClean="0"/>
              <a:t>دستگاه‌های </a:t>
            </a:r>
            <a:r>
              <a:rPr lang="fa-IR" dirty="0"/>
              <a:t>دولتی در </a:t>
            </a:r>
            <a:r>
              <a:rPr lang="fa-IR" dirty="0" smtClean="0"/>
              <a:t>وزارت   بهداشت </a:t>
            </a:r>
            <a:r>
              <a:rPr lang="fa-IR" dirty="0"/>
              <a:t>(تحت نظر کارشناسان شورای جمعیتی مستقر در آمریکا</a:t>
            </a:r>
            <a:r>
              <a:rPr lang="fa-IR" dirty="0" smtClean="0"/>
              <a:t>)</a:t>
            </a:r>
          </a:p>
          <a:p>
            <a:pPr algn="just" rtl="1">
              <a:buNone/>
            </a:pPr>
            <a:endParaRPr lang="fa-IR" dirty="0"/>
          </a:p>
          <a:p>
            <a:pPr algn="just" rtl="1">
              <a:buNone/>
            </a:pPr>
            <a:r>
              <a:rPr lang="fa-IR" dirty="0"/>
              <a:t>       </a:t>
            </a:r>
            <a:r>
              <a:rPr lang="fa-IR" b="1" u="sng" dirty="0"/>
              <a:t>سال </a:t>
            </a:r>
            <a:r>
              <a:rPr lang="fa-IR" b="1" u="sng" dirty="0" smtClean="0"/>
              <a:t>1346</a:t>
            </a:r>
            <a:endParaRPr lang="fa-IR" b="1" u="sng" dirty="0"/>
          </a:p>
          <a:p>
            <a:pPr algn="just" rtl="1">
              <a:buNone/>
            </a:pPr>
            <a:r>
              <a:rPr lang="en-US" dirty="0"/>
              <a:t>    </a:t>
            </a:r>
            <a:r>
              <a:rPr lang="en-US" dirty="0" smtClean="0"/>
              <a:t> </a:t>
            </a:r>
            <a:r>
              <a:rPr lang="en-US" dirty="0"/>
              <a:t> </a:t>
            </a:r>
            <a:r>
              <a:rPr lang="fa-IR" dirty="0"/>
              <a:t>اجرای </a:t>
            </a:r>
            <a:r>
              <a:rPr lang="fa-IR" dirty="0" smtClean="0"/>
              <a:t>برنامه‌های </a:t>
            </a:r>
            <a:r>
              <a:rPr lang="fa-IR" dirty="0"/>
              <a:t>کنترل جمعیت با صدور «اعلامیه </a:t>
            </a:r>
            <a:r>
              <a:rPr lang="fa-IR" dirty="0" smtClean="0"/>
              <a:t>تهران»</a:t>
            </a:r>
          </a:p>
          <a:p>
            <a:pPr algn="just" rtl="1">
              <a:buNone/>
            </a:pPr>
            <a:r>
              <a:rPr lang="fa-IR" dirty="0" smtClean="0"/>
              <a:t>      فرض نمودن تنظیم خانواده به عنوان مصداق حقوق </a:t>
            </a:r>
            <a:r>
              <a:rPr lang="fa-IR" dirty="0"/>
              <a:t>اولیه </a:t>
            </a:r>
            <a:r>
              <a:rPr lang="fa-IR" dirty="0" smtClean="0"/>
              <a:t>بشر</a:t>
            </a:r>
          </a:p>
          <a:p>
            <a:pPr algn="just" rtl="1">
              <a:buNone/>
            </a:pPr>
            <a:endParaRPr lang="fa-IR" dirty="0"/>
          </a:p>
          <a:p>
            <a:pPr algn="just" rtl="1">
              <a:buNone/>
            </a:pPr>
            <a:r>
              <a:rPr lang="fa-IR" dirty="0"/>
              <a:t>      </a:t>
            </a:r>
            <a:r>
              <a:rPr lang="fa-IR" b="1" u="sng" dirty="0"/>
              <a:t>سال </a:t>
            </a:r>
            <a:r>
              <a:rPr lang="fa-IR" b="1" u="sng" dirty="0" smtClean="0"/>
              <a:t>1357</a:t>
            </a:r>
            <a:endParaRPr lang="fa-IR" b="1" u="sng" dirty="0"/>
          </a:p>
          <a:p>
            <a:pPr algn="just" rtl="1">
              <a:buNone/>
            </a:pPr>
            <a:r>
              <a:rPr lang="en-US" dirty="0"/>
              <a:t>      </a:t>
            </a:r>
            <a:r>
              <a:rPr lang="fa-IR" dirty="0"/>
              <a:t>آغاز جنگ تحمیلی و تعطیل </a:t>
            </a:r>
            <a:r>
              <a:rPr lang="fa-IR" dirty="0" smtClean="0"/>
              <a:t>برنامه‌های </a:t>
            </a:r>
            <a:r>
              <a:rPr lang="fa-IR" dirty="0"/>
              <a:t>تنظیم خانواده از یک سو و کاهش مرگ و میر به دلیل توسعه </a:t>
            </a:r>
            <a:r>
              <a:rPr lang="fa-IR" dirty="0" smtClean="0"/>
              <a:t>شبکه </a:t>
            </a:r>
            <a:r>
              <a:rPr lang="fa-IR" dirty="0"/>
              <a:t>خدمات بهداشتی، مهاجرت اتباع همسایه به ایران و </a:t>
            </a:r>
            <a:r>
              <a:rPr lang="fa-IR" dirty="0" smtClean="0"/>
              <a:t>.... از سوی دیگر</a:t>
            </a:r>
            <a:endParaRPr lang="fa-IR" dirty="0"/>
          </a:p>
          <a:p>
            <a:pPr algn="just">
              <a:buNone/>
            </a:pPr>
            <a:endParaRPr lang="en-US"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4</a:t>
            </a:fld>
            <a:endParaRPr lang="en-US"/>
          </a:p>
        </p:txBody>
      </p:sp>
      <p:pic>
        <p:nvPicPr>
          <p:cNvPr id="4098" name="Picture 2" descr="H:\کنترل جمعیت\Cute-muslim-baby.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4655" y="3839618"/>
            <a:ext cx="2221741" cy="16663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28738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8" dur="500"/>
                                        <p:tgtEl>
                                          <p:spTgt spid="3">
                                            <p:txEl>
                                              <p:pRg st="4" end="4"/>
                                            </p:txEl>
                                          </p:spTgt>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1" dur="500"/>
                                        <p:tgtEl>
                                          <p:spTgt spid="3">
                                            <p:txEl>
                                              <p:pRg st="5" end="5"/>
                                            </p:txEl>
                                          </p:spTgt>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4098"/>
                                        </p:tgtEl>
                                        <p:attrNameLst>
                                          <p:attrName>style.visibility</p:attrName>
                                        </p:attrNameLst>
                                      </p:cBhvr>
                                      <p:to>
                                        <p:strVal val="visible"/>
                                      </p:to>
                                    </p:set>
                                    <p:animEffect transition="in" filter="fade">
                                      <p:cBhvr>
                                        <p:cTn id="25" dur="2000"/>
                                        <p:tgtEl>
                                          <p:spTgt spid="4098"/>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randombar(horizontal)">
                                      <p:cBhvr>
                                        <p:cTn id="30" dur="500"/>
                                        <p:tgtEl>
                                          <p:spTgt spid="3">
                                            <p:txEl>
                                              <p:pRg st="7" end="7"/>
                                            </p:txEl>
                                          </p:spTgt>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randombar(horizontal)">
                                      <p:cBhvr>
                                        <p:cTn id="33" dur="500"/>
                                        <p:tgtEl>
                                          <p:spTgt spid="3">
                                            <p:txEl>
                                              <p:pRg st="8" end="8"/>
                                            </p:txEl>
                                          </p:spTgt>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randombar(horizontal)">
                                      <p:cBhvr>
                                        <p:cTn id="36" dur="500"/>
                                        <p:tgtEl>
                                          <p:spTgt spid="3">
                                            <p:txEl>
                                              <p:pRg st="9" end="9"/>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41" dur="500"/>
                                        <p:tgtEl>
                                          <p:spTgt spid="3">
                                            <p:txEl>
                                              <p:pRg st="11" end="11"/>
                                            </p:txEl>
                                          </p:spTgt>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3">
                                            <p:txEl>
                                              <p:pRg st="12" end="12"/>
                                            </p:txEl>
                                          </p:spTgt>
                                        </p:tgtEl>
                                        <p:attrNameLst>
                                          <p:attrName>style.visibility</p:attrName>
                                        </p:attrNameLst>
                                      </p:cBhvr>
                                      <p:to>
                                        <p:strVal val="visible"/>
                                      </p:to>
                                    </p:set>
                                    <p:animEffect transition="in" filter="randombar(horizontal)">
                                      <p:cBhvr>
                                        <p:cTn id="44"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633" y="1254974"/>
            <a:ext cx="2353167" cy="1309930"/>
          </a:xfrm>
          <a:prstGeom prst="rect">
            <a:avLst/>
          </a:prstGeom>
          <a:effectLst>
            <a:softEdge rad="63500"/>
          </a:effectLst>
        </p:spPr>
      </p:pic>
      <p:sp>
        <p:nvSpPr>
          <p:cNvPr id="2" name="Title 1"/>
          <p:cNvSpPr>
            <a:spLocks noGrp="1"/>
          </p:cNvSpPr>
          <p:nvPr>
            <p:ph type="title"/>
          </p:nvPr>
        </p:nvSpPr>
        <p:spPr>
          <a:xfrm>
            <a:off x="467544" y="332656"/>
            <a:ext cx="8229600" cy="1143000"/>
          </a:xfrm>
        </p:spPr>
        <p:txBody>
          <a:bodyPr>
            <a:normAutofit/>
          </a:bodyPr>
          <a:lstStyle/>
          <a:p>
            <a:r>
              <a:rPr lang="fa-IR" sz="4000" dirty="0" smtClean="0"/>
              <a:t>ایجاد تعادل!</a:t>
            </a:r>
            <a:endParaRPr lang="en-US" sz="4000" dirty="0"/>
          </a:p>
        </p:txBody>
      </p:sp>
      <p:sp>
        <p:nvSpPr>
          <p:cNvPr id="3" name="Content Placeholder 2"/>
          <p:cNvSpPr>
            <a:spLocks noGrp="1"/>
          </p:cNvSpPr>
          <p:nvPr>
            <p:ph idx="1"/>
          </p:nvPr>
        </p:nvSpPr>
        <p:spPr>
          <a:xfrm>
            <a:off x="457200" y="1757536"/>
            <a:ext cx="8229600" cy="4767808"/>
          </a:xfrm>
        </p:spPr>
        <p:txBody>
          <a:bodyPr>
            <a:normAutofit/>
          </a:bodyPr>
          <a:lstStyle/>
          <a:p>
            <a:pPr algn="just" rtl="1">
              <a:lnSpc>
                <a:spcPct val="150000"/>
              </a:lnSpc>
              <a:buFont typeface="Courier New" pitchFamily="49" charset="0"/>
              <a:buChar char="o"/>
            </a:pPr>
            <a:r>
              <a:rPr lang="fa-IR" sz="2000" dirty="0" smtClean="0"/>
              <a:t>سیر نزولی جمعیت کشورهای غربی</a:t>
            </a:r>
          </a:p>
          <a:p>
            <a:pPr algn="just" rtl="1">
              <a:lnSpc>
                <a:spcPct val="150000"/>
              </a:lnSpc>
              <a:buFont typeface="Courier New" pitchFamily="49" charset="0"/>
              <a:buChar char="o"/>
            </a:pPr>
            <a:r>
              <a:rPr lang="fa-IR" sz="2000" dirty="0" smtClean="0"/>
              <a:t>دارا بودن تنها 12.1درصد از جمعیت جهانی</a:t>
            </a:r>
          </a:p>
          <a:p>
            <a:pPr algn="just" rtl="1">
              <a:lnSpc>
                <a:spcPct val="150000"/>
              </a:lnSpc>
              <a:buFont typeface="Courier New" pitchFamily="49" charset="0"/>
              <a:buChar char="o"/>
            </a:pPr>
            <a:r>
              <a:rPr lang="fa-IR" sz="2000" dirty="0" smtClean="0"/>
              <a:t>فروپاشی خانواده به دلیل حاکميت ارزش‌های مادی و خودمحوری و لذت طلبی</a:t>
            </a:r>
          </a:p>
          <a:p>
            <a:pPr algn="just" rtl="1">
              <a:lnSpc>
                <a:spcPct val="150000"/>
              </a:lnSpc>
              <a:buFont typeface="Courier New" pitchFamily="49" charset="0"/>
              <a:buChar char="o"/>
            </a:pPr>
            <a:r>
              <a:rPr lang="fa-IR" sz="2000" dirty="0" smtClean="0"/>
              <a:t>افزايش جمعيت عامل قطعی موفقيت ملت‌ها و مشاهده اهمیت این موضوع در چين و هند و پاکستان </a:t>
            </a:r>
          </a:p>
          <a:p>
            <a:pPr algn="just" rtl="1">
              <a:lnSpc>
                <a:spcPct val="150000"/>
              </a:lnSpc>
            </a:pPr>
            <a:endParaRPr lang="fa-IR" sz="2000" dirty="0" smtClean="0"/>
          </a:p>
          <a:p>
            <a:pPr algn="just" rtl="1">
              <a:lnSpc>
                <a:spcPct val="150000"/>
              </a:lnSpc>
            </a:pPr>
            <a:r>
              <a:rPr lang="fa-IR" sz="2000" dirty="0" smtClean="0"/>
              <a:t>این موارد باعث شدند کشورهای غربی و در رأس آن آمريکا برای ايجاد تعادل جمعيتی به نفع خود و به عنوان يکی از سياست‌های استراتژيک در دکترين دفاع ملی و سياست خارجی به کاهش رشد جمعيت در جهان سوم به‌خصوص کشورهای اسلامی بپردازند.</a:t>
            </a:r>
          </a:p>
          <a:p>
            <a:pPr algn="just" rtl="1"/>
            <a:endParaRPr lang="fa-IR" dirty="0" smtClean="0"/>
          </a:p>
          <a:p>
            <a:pPr algn="just">
              <a:buNone/>
            </a:pPr>
            <a:endParaRPr lang="en-US"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40</a:t>
            </a:fld>
            <a:endParaRPr lang="en-US"/>
          </a:p>
        </p:txBody>
      </p:sp>
      <p:sp>
        <p:nvSpPr>
          <p:cNvPr id="7" name="Notched Right Arrow 6"/>
          <p:cNvSpPr/>
          <p:nvPr/>
        </p:nvSpPr>
        <p:spPr>
          <a:xfrm rot="5400000">
            <a:off x="4351360" y="3960484"/>
            <a:ext cx="504055" cy="305184"/>
          </a:xfrm>
          <a:prstGeom prst="notched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33817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1143000"/>
          </a:xfrm>
        </p:spPr>
        <p:txBody>
          <a:bodyPr>
            <a:normAutofit/>
          </a:bodyPr>
          <a:lstStyle/>
          <a:p>
            <a:r>
              <a:rPr lang="fa-IR" sz="4000" dirty="0"/>
              <a:t>استراتژی ایجاد تعادل!</a:t>
            </a:r>
            <a:endParaRPr lang="en-US" sz="4000" dirty="0"/>
          </a:p>
        </p:txBody>
      </p:sp>
      <p:sp>
        <p:nvSpPr>
          <p:cNvPr id="3" name="Content Placeholder 2"/>
          <p:cNvSpPr>
            <a:spLocks noGrp="1"/>
          </p:cNvSpPr>
          <p:nvPr>
            <p:ph idx="1"/>
          </p:nvPr>
        </p:nvSpPr>
        <p:spPr>
          <a:xfrm>
            <a:off x="457200" y="1448780"/>
            <a:ext cx="8229600" cy="5544616"/>
          </a:xfrm>
        </p:spPr>
        <p:txBody>
          <a:bodyPr>
            <a:normAutofit fontScale="70000" lnSpcReduction="20000"/>
          </a:bodyPr>
          <a:lstStyle/>
          <a:p>
            <a:pPr algn="just"/>
            <a:r>
              <a:rPr lang="fa-IR" sz="3100" b="1" dirty="0" smtClean="0"/>
              <a:t>عمل بر اساس سه استراتژی</a:t>
            </a:r>
          </a:p>
          <a:p>
            <a:pPr algn="just">
              <a:buNone/>
            </a:pPr>
            <a:r>
              <a:rPr lang="fa-IR" dirty="0"/>
              <a:t>1. </a:t>
            </a:r>
            <a:r>
              <a:rPr lang="fa-IR" sz="2700" dirty="0"/>
              <a:t>تبدیل کشورهای پرجمعیت به کشورهای کم </a:t>
            </a:r>
            <a:r>
              <a:rPr lang="fa-IR" sz="2700" dirty="0" smtClean="0"/>
              <a:t>جمعیت</a:t>
            </a:r>
            <a:r>
              <a:rPr lang="en-US" sz="2700" dirty="0" smtClean="0"/>
              <a:t> </a:t>
            </a:r>
            <a:r>
              <a:rPr lang="fa-IR" sz="2700" dirty="0" smtClean="0"/>
              <a:t> و تجزیه آنها</a:t>
            </a:r>
            <a:endParaRPr lang="fa-IR" sz="2700" dirty="0"/>
          </a:p>
          <a:p>
            <a:pPr algn="just">
              <a:buNone/>
            </a:pPr>
            <a:r>
              <a:rPr lang="fa-IR" sz="2700" dirty="0"/>
              <a:t>2. فشار بر سران کشورهای در حال توسعه از جمله کشورهای اسلامی به منظور کاهش میزان رشد طبیعی </a:t>
            </a:r>
            <a:r>
              <a:rPr lang="fa-IR" sz="2700" dirty="0" smtClean="0"/>
              <a:t>در کشورشان </a:t>
            </a:r>
            <a:r>
              <a:rPr lang="fa-IR" sz="2700" dirty="0"/>
              <a:t>به کمک </a:t>
            </a:r>
            <a:r>
              <a:rPr lang="fa-IR" sz="2700" b="1" dirty="0"/>
              <a:t>مدیریت سیاسی </a:t>
            </a:r>
            <a:r>
              <a:rPr lang="fa-IR" sz="2700" dirty="0"/>
              <a:t>در کشورهای اسلامی و بهره گیری از </a:t>
            </a:r>
            <a:r>
              <a:rPr lang="fa-IR" sz="2700" b="1" dirty="0"/>
              <a:t>سازمان بین </a:t>
            </a:r>
            <a:r>
              <a:rPr lang="fa-IR" sz="2700" b="1" dirty="0" smtClean="0"/>
              <a:t>المللی</a:t>
            </a:r>
          </a:p>
          <a:p>
            <a:pPr algn="just">
              <a:buNone/>
            </a:pPr>
            <a:r>
              <a:rPr lang="fa-IR" sz="2700" dirty="0" smtClean="0"/>
              <a:t>3. تغییر ارزش‌های جوامع در حال توسعه به‌ویژه مسلمان</a:t>
            </a:r>
            <a:r>
              <a:rPr lang="fa-IR" sz="2700" b="1" dirty="0" smtClean="0"/>
              <a:t> </a:t>
            </a:r>
          </a:p>
          <a:p>
            <a:pPr marL="285750" indent="-285750" algn="just">
              <a:buFont typeface="Courier New" pitchFamily="49" charset="0"/>
              <a:buChar char="o"/>
            </a:pPr>
            <a:endParaRPr lang="fa-IR" b="1" dirty="0" smtClean="0"/>
          </a:p>
          <a:p>
            <a:pPr marL="285750" indent="-285750" algn="just">
              <a:buFont typeface="Courier New" pitchFamily="49" charset="0"/>
              <a:buChar char="o"/>
            </a:pPr>
            <a:r>
              <a:rPr lang="fa-IR" b="1" dirty="0" smtClean="0"/>
              <a:t>موسسات </a:t>
            </a:r>
            <a:r>
              <a:rPr lang="fa-IR" b="1" dirty="0"/>
              <a:t>هدایت کننده‌ی مدیریت سیاسی در کشورهای </a:t>
            </a:r>
            <a:r>
              <a:rPr lang="fa-IR" b="1" dirty="0" smtClean="0"/>
              <a:t>اسلامی</a:t>
            </a:r>
            <a:endParaRPr lang="fa-IR" b="1" dirty="0"/>
          </a:p>
          <a:p>
            <a:pPr marL="742950" lvl="1" indent="-285750" algn="just">
              <a:buClr>
                <a:schemeClr val="accent3"/>
              </a:buClr>
              <a:buFont typeface="Arial" pitchFamily="34" charset="0"/>
              <a:buChar char="•"/>
            </a:pPr>
            <a:r>
              <a:rPr lang="fa-IR" sz="2600" dirty="0"/>
              <a:t>آژانس رشد و توسعه بین المللی آمریکا</a:t>
            </a:r>
            <a:r>
              <a:rPr lang="en-US" sz="2300" dirty="0"/>
              <a:t>(U.S</a:t>
            </a:r>
            <a:r>
              <a:rPr lang="en-US" sz="2300" dirty="0" smtClean="0"/>
              <a:t>. AID)</a:t>
            </a:r>
            <a:r>
              <a:rPr lang="en-US" sz="2600" dirty="0" smtClean="0"/>
              <a:t> </a:t>
            </a:r>
            <a:r>
              <a:rPr lang="fa-IR" sz="2600" dirty="0" smtClean="0"/>
              <a:t>: </a:t>
            </a:r>
            <a:r>
              <a:rPr lang="fa-IR" sz="2600" dirty="0"/>
              <a:t>هزینه تمامی طرح‌های کاهش جمعیت در کشورهای اسلامی را بر عهده دارد.</a:t>
            </a:r>
          </a:p>
          <a:p>
            <a:pPr marL="742950" lvl="1" indent="-285750" algn="just">
              <a:buClr>
                <a:schemeClr val="accent3"/>
              </a:buClr>
              <a:buFont typeface="Arial" pitchFamily="34" charset="0"/>
              <a:buChar char="•"/>
            </a:pPr>
            <a:r>
              <a:rPr lang="fa-IR" sz="2600" dirty="0"/>
              <a:t>پث </a:t>
            </a:r>
            <a:r>
              <a:rPr lang="fa-IR" sz="2600" dirty="0" smtClean="0"/>
              <a:t>فایندر </a:t>
            </a:r>
            <a:r>
              <a:rPr lang="en-US" sz="2300" dirty="0" smtClean="0"/>
              <a:t>(</a:t>
            </a:r>
            <a:r>
              <a:rPr lang="en-US" sz="2300" dirty="0"/>
              <a:t>Path Finder</a:t>
            </a:r>
            <a:r>
              <a:rPr lang="en-US" sz="2300" dirty="0" smtClean="0"/>
              <a:t>)</a:t>
            </a:r>
            <a:r>
              <a:rPr lang="fa-IR" sz="2600" dirty="0" smtClean="0"/>
              <a:t>: </a:t>
            </a:r>
            <a:r>
              <a:rPr lang="fa-IR" sz="2600" dirty="0"/>
              <a:t>وسائل جلوگیری از بارداری را تولید کرده و در دسترس زنان قرار می‌دهند.</a:t>
            </a:r>
          </a:p>
          <a:p>
            <a:pPr marL="285750" indent="-285750" algn="just">
              <a:buFont typeface="Courier New" pitchFamily="49" charset="0"/>
              <a:buChar char="o"/>
            </a:pPr>
            <a:endParaRPr lang="fa-IR" b="1" dirty="0" smtClean="0"/>
          </a:p>
          <a:p>
            <a:pPr marL="285750" indent="-285750" algn="just">
              <a:buFont typeface="Courier New" pitchFamily="49" charset="0"/>
              <a:buChar char="o"/>
            </a:pPr>
            <a:r>
              <a:rPr lang="fa-IR" b="1" dirty="0" smtClean="0"/>
              <a:t>سازمان‌های </a:t>
            </a:r>
            <a:r>
              <a:rPr lang="fa-IR" b="1" dirty="0"/>
              <a:t>بین‌المللی فعال در زمینه </a:t>
            </a:r>
            <a:r>
              <a:rPr lang="fa-IR" b="1" dirty="0" smtClean="0"/>
              <a:t>سیاست‌های جمعیتی</a:t>
            </a:r>
            <a:endParaRPr lang="fa-IR" b="1" dirty="0"/>
          </a:p>
          <a:p>
            <a:pPr marL="742950" lvl="1" indent="-285750" algn="just">
              <a:buClr>
                <a:schemeClr val="accent3"/>
              </a:buClr>
              <a:buFont typeface="Arial" pitchFamily="34" charset="0"/>
              <a:buChar char="•"/>
            </a:pPr>
            <a:r>
              <a:rPr lang="fa-IR" sz="2600" dirty="0"/>
              <a:t>سازمان بهداشت </a:t>
            </a:r>
            <a:r>
              <a:rPr lang="fa-IR" sz="2600" dirty="0" smtClean="0"/>
              <a:t>جهانی</a:t>
            </a:r>
            <a:r>
              <a:rPr lang="en-US" sz="2600" dirty="0"/>
              <a:t> </a:t>
            </a:r>
            <a:r>
              <a:rPr lang="en-US" sz="2300" dirty="0"/>
              <a:t>(World Health Organization)</a:t>
            </a:r>
            <a:endParaRPr lang="fa-IR" sz="2300" dirty="0"/>
          </a:p>
          <a:p>
            <a:pPr marL="742950" lvl="1" indent="-285750" algn="just">
              <a:buClr>
                <a:schemeClr val="accent3"/>
              </a:buClr>
              <a:buFont typeface="Arial" pitchFamily="34" charset="0"/>
              <a:buChar char="•"/>
            </a:pPr>
            <a:r>
              <a:rPr lang="fa-IR" sz="2600" dirty="0"/>
              <a:t>صندوق جمعیت سازمان ملل </a:t>
            </a:r>
            <a:r>
              <a:rPr lang="fa-IR" sz="2600" dirty="0" smtClean="0"/>
              <a:t>متحد</a:t>
            </a:r>
            <a:r>
              <a:rPr lang="en-US" sz="2300" dirty="0" smtClean="0"/>
              <a:t>(UNFPA)</a:t>
            </a:r>
            <a:endParaRPr lang="fa-IR" sz="2300" dirty="0"/>
          </a:p>
          <a:p>
            <a:pPr marL="742950" lvl="1" indent="-285750" algn="just">
              <a:buClr>
                <a:schemeClr val="accent3"/>
              </a:buClr>
              <a:buFont typeface="Arial" pitchFamily="34" charset="0"/>
              <a:buChar char="•"/>
            </a:pPr>
            <a:r>
              <a:rPr lang="fa-IR" sz="2600" dirty="0"/>
              <a:t>سازمان تغذیه و کشاورزی </a:t>
            </a:r>
            <a:r>
              <a:rPr lang="fa-IR" sz="2600" dirty="0" smtClean="0"/>
              <a:t>بین‌المللی</a:t>
            </a:r>
            <a:r>
              <a:rPr lang="en-US" sz="2300" dirty="0" smtClean="0"/>
              <a:t>(FAO)</a:t>
            </a:r>
            <a:endParaRPr lang="fa-IR" sz="2300" dirty="0"/>
          </a:p>
          <a:p>
            <a:pPr marL="742950" lvl="1" indent="-285750" algn="just">
              <a:buClr>
                <a:schemeClr val="accent3"/>
              </a:buClr>
              <a:buFont typeface="Arial" pitchFamily="34" charset="0"/>
              <a:buChar char="•"/>
            </a:pPr>
            <a:r>
              <a:rPr lang="fa-IR" sz="2600" dirty="0"/>
              <a:t>سازمان فرهنگی </a:t>
            </a:r>
            <a:r>
              <a:rPr lang="fa-IR" sz="2600" dirty="0" smtClean="0"/>
              <a:t>یونسکو</a:t>
            </a:r>
            <a:r>
              <a:rPr lang="en-US" sz="2300" dirty="0" smtClean="0"/>
              <a:t>(UNESCO)</a:t>
            </a:r>
            <a:endParaRPr lang="fa-IR" sz="2300" dirty="0"/>
          </a:p>
          <a:p>
            <a:pPr marL="742950" lvl="1" indent="-285750" algn="just">
              <a:buClr>
                <a:schemeClr val="accent3"/>
              </a:buClr>
              <a:buFont typeface="Arial" pitchFamily="34" charset="0"/>
              <a:buChar char="•"/>
            </a:pPr>
            <a:r>
              <a:rPr lang="fa-IR" sz="2600" dirty="0" smtClean="0"/>
              <a:t>شو</a:t>
            </a:r>
            <a:r>
              <a:rPr lang="fa-IR" sz="2600" dirty="0"/>
              <a:t>ر</a:t>
            </a:r>
            <a:r>
              <a:rPr lang="fa-IR" sz="2600" dirty="0" smtClean="0"/>
              <a:t>ای </a:t>
            </a:r>
            <a:r>
              <a:rPr lang="fa-IR" sz="2600" dirty="0"/>
              <a:t>حمعیتی</a:t>
            </a:r>
            <a:r>
              <a:rPr lang="fa-IR" sz="2300" dirty="0"/>
              <a:t> </a:t>
            </a:r>
            <a:r>
              <a:rPr lang="en-US" sz="2300" dirty="0"/>
              <a:t>(Population-Council)</a:t>
            </a:r>
          </a:p>
          <a:p>
            <a:pPr marL="742950" lvl="1" indent="-285750" algn="just">
              <a:buClr>
                <a:schemeClr val="accent3"/>
              </a:buClr>
              <a:buFont typeface="Arial" pitchFamily="34" charset="0"/>
              <a:buChar char="•"/>
            </a:pPr>
            <a:r>
              <a:rPr lang="fa-IR" sz="2600" dirty="0"/>
              <a:t> </a:t>
            </a:r>
            <a:r>
              <a:rPr lang="fa-IR" sz="2600" dirty="0" smtClean="0"/>
              <a:t>یونیسف</a:t>
            </a:r>
            <a:r>
              <a:rPr lang="en-US" sz="2300" dirty="0" smtClean="0"/>
              <a:t>(</a:t>
            </a:r>
            <a:r>
              <a:rPr lang="en-US" sz="2300" dirty="0" err="1" smtClean="0"/>
              <a:t>Unicef</a:t>
            </a:r>
            <a:r>
              <a:rPr lang="en-US" sz="2300" dirty="0" smtClean="0"/>
              <a:t>)</a:t>
            </a:r>
            <a:endParaRPr lang="fa-IR" sz="2300" dirty="0"/>
          </a:p>
          <a:p>
            <a:pPr marL="742950" lvl="1" indent="-285750" algn="just">
              <a:buClr>
                <a:schemeClr val="accent3"/>
              </a:buClr>
              <a:buFont typeface="Arial" pitchFamily="34" charset="0"/>
              <a:buChar char="•"/>
            </a:pPr>
            <a:r>
              <a:rPr lang="fa-IR" sz="2600" dirty="0"/>
              <a:t>بانک جهانی و صندوق بین‌المللی </a:t>
            </a:r>
            <a:r>
              <a:rPr lang="fa-IR" sz="2600" dirty="0" smtClean="0"/>
              <a:t>پول</a:t>
            </a:r>
            <a:r>
              <a:rPr lang="en-US" sz="2600" dirty="0"/>
              <a:t> </a:t>
            </a:r>
            <a:r>
              <a:rPr lang="en-US" sz="2300" dirty="0" smtClean="0"/>
              <a:t>(International Monetary Fund)</a:t>
            </a:r>
            <a:endParaRPr lang="fa-IR" sz="2300" dirty="0"/>
          </a:p>
          <a:p>
            <a:pPr algn="just">
              <a:buNone/>
            </a:pPr>
            <a:endParaRPr lang="en-US"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41</a:t>
            </a:fld>
            <a:endParaRPr lang="en-US"/>
          </a:p>
        </p:txBody>
      </p:sp>
      <p:pic>
        <p:nvPicPr>
          <p:cNvPr id="2050" name="Picture 2" descr="C:\Users\Sheida\Desktop\usaid-logo_sv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600" y="4725144"/>
            <a:ext cx="985292" cy="98529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2" y="5589240"/>
            <a:ext cx="1455043" cy="6996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C:\Users\Sheida\Desktop\un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45922" y="4417228"/>
            <a:ext cx="1061311" cy="102799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2053" name="Picture 5" descr="C:\Users\Sheida\Desktop\Naturally+Yours+world+health+organization+1.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8479" y="4285062"/>
            <a:ext cx="997444" cy="101614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2054" name="Picture 6" descr="C:\Users\Sheida\Desktop\fa-alalam1320068795.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55576" y="5301208"/>
            <a:ext cx="1131532" cy="75435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2056" name="Picture 8" descr="C:\Users\Sheida\Desktop\population_council.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87624" y="6111011"/>
            <a:ext cx="1569581" cy="27031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26" name="Picture 2" descr="C:\Users\Sheida\Downloads\logo-FAO.gi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783210" y="4592538"/>
            <a:ext cx="780678" cy="78067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C:\Users\Sheida\Desktop\unicefjobs.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835696" y="5363477"/>
            <a:ext cx="986242" cy="72981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5" name="Picture 9" descr="C:\Users\Sheida\Desktop\imf2.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771800" y="5431978"/>
            <a:ext cx="888448" cy="87734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0856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1000"/>
                                        <p:tgtEl>
                                          <p:spTgt spid="3">
                                            <p:txEl>
                                              <p:pRg st="5" end="5"/>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fade">
                                      <p:cBhvr>
                                        <p:cTn id="10" dur="1000"/>
                                        <p:tgtEl>
                                          <p:spTgt spid="3">
                                            <p:txEl>
                                              <p:pRg st="6" end="6"/>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Effect transition="in" filter="fade">
                                      <p:cBhvr>
                                        <p:cTn id="13" dur="1000"/>
                                        <p:tgtEl>
                                          <p:spTgt spid="3">
                                            <p:txEl>
                                              <p:pRg st="7" end="7"/>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050"/>
                                        </p:tgtEl>
                                        <p:attrNameLst>
                                          <p:attrName>style.visibility</p:attrName>
                                        </p:attrNameLst>
                                      </p:cBhvr>
                                      <p:to>
                                        <p:strVal val="visible"/>
                                      </p:to>
                                    </p:set>
                                    <p:animEffect transition="in" filter="fade">
                                      <p:cBhvr>
                                        <p:cTn id="16" dur="500"/>
                                        <p:tgtEl>
                                          <p:spTgt spid="2050"/>
                                        </p:tgtEl>
                                      </p:cBhvr>
                                    </p:animEffect>
                                  </p:childTnLst>
                                </p:cTn>
                              </p:par>
                              <p:par>
                                <p:cTn id="17" presetID="10" presetClass="entr" presetSubtype="0" fill="hold" nodeType="withEffect">
                                  <p:stCondLst>
                                    <p:cond delay="0"/>
                                  </p:stCondLst>
                                  <p:childTnLst>
                                    <p:set>
                                      <p:cBhvr>
                                        <p:cTn id="18" dur="1" fill="hold">
                                          <p:stCondLst>
                                            <p:cond delay="0"/>
                                          </p:stCondLst>
                                        </p:cTn>
                                        <p:tgtEl>
                                          <p:spTgt spid="2051"/>
                                        </p:tgtEl>
                                        <p:attrNameLst>
                                          <p:attrName>style.visibility</p:attrName>
                                        </p:attrNameLst>
                                      </p:cBhvr>
                                      <p:to>
                                        <p:strVal val="visible"/>
                                      </p:to>
                                    </p:set>
                                    <p:animEffect transition="in" filter="fade">
                                      <p:cBhvr>
                                        <p:cTn id="19" dur="500"/>
                                        <p:tgtEl>
                                          <p:spTgt spid="205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9" end="9"/>
                                            </p:txEl>
                                          </p:spTgt>
                                        </p:tgtEl>
                                        <p:attrNameLst>
                                          <p:attrName>style.visibility</p:attrName>
                                        </p:attrNameLst>
                                      </p:cBhvr>
                                      <p:to>
                                        <p:strVal val="visible"/>
                                      </p:to>
                                    </p:set>
                                    <p:animEffect transition="in" filter="fade">
                                      <p:cBhvr>
                                        <p:cTn id="24" dur="1000"/>
                                        <p:tgtEl>
                                          <p:spTgt spid="3">
                                            <p:txEl>
                                              <p:pRg st="9" end="9"/>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fade">
                                      <p:cBhvr>
                                        <p:cTn id="27" dur="1000"/>
                                        <p:tgtEl>
                                          <p:spTgt spid="3">
                                            <p:txEl>
                                              <p:pRg st="10" end="10"/>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11" end="11"/>
                                            </p:txEl>
                                          </p:spTgt>
                                        </p:tgtEl>
                                        <p:attrNameLst>
                                          <p:attrName>style.visibility</p:attrName>
                                        </p:attrNameLst>
                                      </p:cBhvr>
                                      <p:to>
                                        <p:strVal val="visible"/>
                                      </p:to>
                                    </p:set>
                                    <p:animEffect transition="in" filter="fade">
                                      <p:cBhvr>
                                        <p:cTn id="30" dur="1000"/>
                                        <p:tgtEl>
                                          <p:spTgt spid="3">
                                            <p:txEl>
                                              <p:pRg st="11" end="11"/>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12" end="12"/>
                                            </p:txEl>
                                          </p:spTgt>
                                        </p:tgtEl>
                                        <p:attrNameLst>
                                          <p:attrName>style.visibility</p:attrName>
                                        </p:attrNameLst>
                                      </p:cBhvr>
                                      <p:to>
                                        <p:strVal val="visible"/>
                                      </p:to>
                                    </p:set>
                                    <p:animEffect transition="in" filter="fade">
                                      <p:cBhvr>
                                        <p:cTn id="33" dur="1000"/>
                                        <p:tgtEl>
                                          <p:spTgt spid="3">
                                            <p:txEl>
                                              <p:pRg st="12" end="12"/>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13" end="13"/>
                                            </p:txEl>
                                          </p:spTgt>
                                        </p:tgtEl>
                                        <p:attrNameLst>
                                          <p:attrName>style.visibility</p:attrName>
                                        </p:attrNameLst>
                                      </p:cBhvr>
                                      <p:to>
                                        <p:strVal val="visible"/>
                                      </p:to>
                                    </p:set>
                                    <p:animEffect transition="in" filter="fade">
                                      <p:cBhvr>
                                        <p:cTn id="36" dur="1000"/>
                                        <p:tgtEl>
                                          <p:spTgt spid="3">
                                            <p:txEl>
                                              <p:pRg st="13" end="13"/>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3">
                                            <p:txEl>
                                              <p:pRg st="14" end="14"/>
                                            </p:txEl>
                                          </p:spTgt>
                                        </p:tgtEl>
                                        <p:attrNameLst>
                                          <p:attrName>style.visibility</p:attrName>
                                        </p:attrNameLst>
                                      </p:cBhvr>
                                      <p:to>
                                        <p:strVal val="visible"/>
                                      </p:to>
                                    </p:set>
                                    <p:animEffect transition="in" filter="fade">
                                      <p:cBhvr>
                                        <p:cTn id="39" dur="1000"/>
                                        <p:tgtEl>
                                          <p:spTgt spid="3">
                                            <p:txEl>
                                              <p:pRg st="14" end="14"/>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3">
                                            <p:txEl>
                                              <p:pRg st="15" end="15"/>
                                            </p:txEl>
                                          </p:spTgt>
                                        </p:tgtEl>
                                        <p:attrNameLst>
                                          <p:attrName>style.visibility</p:attrName>
                                        </p:attrNameLst>
                                      </p:cBhvr>
                                      <p:to>
                                        <p:strVal val="visible"/>
                                      </p:to>
                                    </p:set>
                                    <p:animEffect transition="in" filter="fade">
                                      <p:cBhvr>
                                        <p:cTn id="42" dur="1000"/>
                                        <p:tgtEl>
                                          <p:spTgt spid="3">
                                            <p:txEl>
                                              <p:pRg st="15" end="15"/>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3">
                                            <p:txEl>
                                              <p:pRg st="16" end="16"/>
                                            </p:txEl>
                                          </p:spTgt>
                                        </p:tgtEl>
                                        <p:attrNameLst>
                                          <p:attrName>style.visibility</p:attrName>
                                        </p:attrNameLst>
                                      </p:cBhvr>
                                      <p:to>
                                        <p:strVal val="visible"/>
                                      </p:to>
                                    </p:set>
                                    <p:animEffect transition="in" filter="fade">
                                      <p:cBhvr>
                                        <p:cTn id="45" dur="1000"/>
                                        <p:tgtEl>
                                          <p:spTgt spid="3">
                                            <p:txEl>
                                              <p:pRg st="16" end="16"/>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2053"/>
                                        </p:tgtEl>
                                        <p:attrNameLst>
                                          <p:attrName>style.visibility</p:attrName>
                                        </p:attrNameLst>
                                      </p:cBhvr>
                                      <p:to>
                                        <p:strVal val="visible"/>
                                      </p:to>
                                    </p:set>
                                    <p:animEffect transition="in" filter="fade">
                                      <p:cBhvr>
                                        <p:cTn id="48" dur="500"/>
                                        <p:tgtEl>
                                          <p:spTgt spid="2053"/>
                                        </p:tgtEl>
                                      </p:cBhvr>
                                    </p:animEffect>
                                  </p:childTnLst>
                                </p:cTn>
                              </p:par>
                              <p:par>
                                <p:cTn id="49" presetID="10" presetClass="entr" presetSubtype="0" fill="hold" nodeType="withEffect">
                                  <p:stCondLst>
                                    <p:cond delay="0"/>
                                  </p:stCondLst>
                                  <p:childTnLst>
                                    <p:set>
                                      <p:cBhvr>
                                        <p:cTn id="50" dur="1" fill="hold">
                                          <p:stCondLst>
                                            <p:cond delay="0"/>
                                          </p:stCondLst>
                                        </p:cTn>
                                        <p:tgtEl>
                                          <p:spTgt spid="2052"/>
                                        </p:tgtEl>
                                        <p:attrNameLst>
                                          <p:attrName>style.visibility</p:attrName>
                                        </p:attrNameLst>
                                      </p:cBhvr>
                                      <p:to>
                                        <p:strVal val="visible"/>
                                      </p:to>
                                    </p:set>
                                    <p:animEffect transition="in" filter="fade">
                                      <p:cBhvr>
                                        <p:cTn id="51" dur="500"/>
                                        <p:tgtEl>
                                          <p:spTgt spid="2052"/>
                                        </p:tgtEl>
                                      </p:cBhvr>
                                    </p:animEffect>
                                  </p:childTnLst>
                                </p:cTn>
                              </p:par>
                              <p:par>
                                <p:cTn id="52" presetID="10" presetClass="entr" presetSubtype="0" fill="hold" nodeType="withEffect">
                                  <p:stCondLst>
                                    <p:cond delay="0"/>
                                  </p:stCondLst>
                                  <p:childTnLst>
                                    <p:set>
                                      <p:cBhvr>
                                        <p:cTn id="53" dur="1" fill="hold">
                                          <p:stCondLst>
                                            <p:cond delay="0"/>
                                          </p:stCondLst>
                                        </p:cTn>
                                        <p:tgtEl>
                                          <p:spTgt spid="2054"/>
                                        </p:tgtEl>
                                        <p:attrNameLst>
                                          <p:attrName>style.visibility</p:attrName>
                                        </p:attrNameLst>
                                      </p:cBhvr>
                                      <p:to>
                                        <p:strVal val="visible"/>
                                      </p:to>
                                    </p:set>
                                    <p:animEffect transition="in" filter="fade">
                                      <p:cBhvr>
                                        <p:cTn id="54" dur="500"/>
                                        <p:tgtEl>
                                          <p:spTgt spid="2054"/>
                                        </p:tgtEl>
                                      </p:cBhvr>
                                    </p:animEffect>
                                  </p:childTnLst>
                                </p:cTn>
                              </p:par>
                              <p:par>
                                <p:cTn id="55" presetID="10" presetClass="entr" presetSubtype="0" fill="hold" nodeType="withEffect">
                                  <p:stCondLst>
                                    <p:cond delay="0"/>
                                  </p:stCondLst>
                                  <p:childTnLst>
                                    <p:set>
                                      <p:cBhvr>
                                        <p:cTn id="56" dur="1" fill="hold">
                                          <p:stCondLst>
                                            <p:cond delay="0"/>
                                          </p:stCondLst>
                                        </p:cTn>
                                        <p:tgtEl>
                                          <p:spTgt spid="2056"/>
                                        </p:tgtEl>
                                        <p:attrNameLst>
                                          <p:attrName>style.visibility</p:attrName>
                                        </p:attrNameLst>
                                      </p:cBhvr>
                                      <p:to>
                                        <p:strVal val="visible"/>
                                      </p:to>
                                    </p:set>
                                    <p:animEffect transition="in" filter="fade">
                                      <p:cBhvr>
                                        <p:cTn id="57" dur="500"/>
                                        <p:tgtEl>
                                          <p:spTgt spid="2056"/>
                                        </p:tgtEl>
                                      </p:cBhvr>
                                    </p:animEffect>
                                  </p:childTnLst>
                                </p:cTn>
                              </p:par>
                              <p:par>
                                <p:cTn id="58" presetID="10" presetClass="entr" presetSubtype="0" fill="hold" nodeType="with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par>
                                <p:cTn id="61" presetID="10" presetClass="entr" presetSubtype="0" fill="hold"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par>
                                <p:cTn id="64" presetID="10" presetClass="entr" presetSubtype="0" fill="hold" nodeType="withEffect">
                                  <p:stCondLst>
                                    <p:cond delay="0"/>
                                  </p:stCondLst>
                                  <p:childTnLst>
                                    <p:set>
                                      <p:cBhvr>
                                        <p:cTn id="65" dur="1" fill="hold">
                                          <p:stCondLst>
                                            <p:cond delay="0"/>
                                          </p:stCondLst>
                                        </p:cTn>
                                        <p:tgtEl>
                                          <p:spTgt spid="1026"/>
                                        </p:tgtEl>
                                        <p:attrNameLst>
                                          <p:attrName>style.visibility</p:attrName>
                                        </p:attrNameLst>
                                      </p:cBhvr>
                                      <p:to>
                                        <p:strVal val="visible"/>
                                      </p:to>
                                    </p:set>
                                    <p:animEffect transition="in" filter="fade">
                                      <p:cBhvr>
                                        <p:cTn id="66"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9776"/>
            <a:ext cx="8229600" cy="1143000"/>
          </a:xfrm>
        </p:spPr>
        <p:txBody>
          <a:bodyPr>
            <a:normAutofit/>
          </a:bodyPr>
          <a:lstStyle/>
          <a:p>
            <a:r>
              <a:rPr lang="fa-IR" sz="4000" dirty="0" smtClean="0"/>
              <a:t>تغییر </a:t>
            </a:r>
            <a:r>
              <a:rPr lang="fa-IR" sz="4000" dirty="0"/>
              <a:t>ارزش‌ها</a:t>
            </a:r>
            <a:endParaRPr lang="en-US" sz="4000" dirty="0"/>
          </a:p>
        </p:txBody>
      </p:sp>
      <p:sp>
        <p:nvSpPr>
          <p:cNvPr id="3" name="Content Placeholder 2"/>
          <p:cNvSpPr>
            <a:spLocks noGrp="1"/>
          </p:cNvSpPr>
          <p:nvPr>
            <p:ph idx="1"/>
          </p:nvPr>
        </p:nvSpPr>
        <p:spPr>
          <a:xfrm>
            <a:off x="457200" y="1556792"/>
            <a:ext cx="8229600" cy="4733880"/>
          </a:xfrm>
        </p:spPr>
        <p:txBody>
          <a:bodyPr>
            <a:noAutofit/>
          </a:bodyPr>
          <a:lstStyle/>
          <a:p>
            <a:pPr marL="0" indent="0" algn="just">
              <a:buNone/>
            </a:pPr>
            <a:r>
              <a:rPr lang="fa-IR" sz="2000" b="1" dirty="0" smtClean="0"/>
              <a:t>   راه‌هایی </a:t>
            </a:r>
            <a:r>
              <a:rPr lang="fa-IR" sz="2000" b="1" dirty="0"/>
              <a:t>که غرب جهت تغییر ارزش ها به کارگرفته است</a:t>
            </a:r>
            <a:r>
              <a:rPr lang="fa-IR" sz="2000" b="1" dirty="0" smtClean="0"/>
              <a:t>:</a:t>
            </a:r>
          </a:p>
          <a:p>
            <a:pPr marL="0" indent="0" algn="just">
              <a:buNone/>
            </a:pPr>
            <a:endParaRPr lang="fa-IR" sz="2000" b="1" dirty="0" smtClean="0"/>
          </a:p>
          <a:p>
            <a:pPr algn="just" rtl="1"/>
            <a:r>
              <a:rPr lang="fa-IR" sz="2000" b="1" dirty="0" smtClean="0"/>
              <a:t>راه اقتصادی</a:t>
            </a:r>
          </a:p>
          <a:p>
            <a:pPr lvl="1" algn="just" rtl="1"/>
            <a:r>
              <a:rPr lang="fa-IR" sz="1800" dirty="0" smtClean="0">
                <a:cs typeface="B Nazanin" pitchFamily="2" charset="-78"/>
              </a:rPr>
              <a:t>فشار اقتصادی بر خانواده‌ها با توسعه فرهنگ مصرف گرايی و احساس عدم رضايت </a:t>
            </a:r>
            <a:endParaRPr lang="en-US" sz="1800" dirty="0" smtClean="0">
              <a:cs typeface="B Nazanin" pitchFamily="2" charset="-78"/>
            </a:endParaRPr>
          </a:p>
          <a:p>
            <a:pPr marL="457200" lvl="1" indent="0" algn="just" rtl="1">
              <a:buNone/>
            </a:pPr>
            <a:r>
              <a:rPr lang="fa-IR" sz="1800" dirty="0" smtClean="0">
                <a:cs typeface="B Nazanin" pitchFamily="2" charset="-78"/>
              </a:rPr>
              <a:t>    از امکانات و وضع موجود و با اين تاکيد که تعدد فرزندان مانع رفاه و آرامش است</a:t>
            </a:r>
          </a:p>
          <a:p>
            <a:pPr lvl="1" algn="just" rtl="1"/>
            <a:r>
              <a:rPr lang="fa-IR" sz="1800" dirty="0" smtClean="0">
                <a:cs typeface="B Nazanin" pitchFamily="2" charset="-78"/>
              </a:rPr>
              <a:t>تاکيد بر ضرورت کاهش جمعيت برای رسيدن به رشد اجتماعی و اقتصادی در برنامه­های توسعه دولت­ها</a:t>
            </a:r>
            <a:endParaRPr lang="en-US" sz="1800" dirty="0" smtClean="0">
              <a:cs typeface="B Nazanin" pitchFamily="2" charset="-78"/>
            </a:endParaRPr>
          </a:p>
          <a:p>
            <a:pPr algn="just" rtl="1"/>
            <a:endParaRPr lang="fa-IR" sz="2000" b="1" dirty="0" smtClean="0"/>
          </a:p>
          <a:p>
            <a:pPr algn="just" rtl="1"/>
            <a:r>
              <a:rPr lang="fa-IR" sz="2000" b="1" dirty="0" smtClean="0"/>
              <a:t>راه بهداشتی</a:t>
            </a:r>
          </a:p>
          <a:p>
            <a:pPr lvl="1" algn="just" rtl="1"/>
            <a:r>
              <a:rPr lang="fa-IR" sz="1800" dirty="0" smtClean="0">
                <a:cs typeface="B Nazanin" pitchFamily="2" charset="-78"/>
              </a:rPr>
              <a:t>استفاده ابزاری از بهداشت و سلامت مادر و فرزند به عنوان يکی از راههای کنترل جمعيت </a:t>
            </a:r>
            <a:endParaRPr lang="en-US" sz="1800" dirty="0" smtClean="0">
              <a:cs typeface="B Nazanin" pitchFamily="2" charset="-78"/>
            </a:endParaRPr>
          </a:p>
          <a:p>
            <a:pPr marL="457200" lvl="1" indent="0" algn="just" rtl="1">
              <a:buNone/>
            </a:pPr>
            <a:r>
              <a:rPr lang="fa-IR" sz="1800" dirty="0" smtClean="0">
                <a:cs typeface="B Nazanin" pitchFamily="2" charset="-78"/>
              </a:rPr>
              <a:t>   بويژه در کشورهای اسلامی </a:t>
            </a:r>
            <a:endParaRPr lang="en-US" sz="1800" dirty="0" smtClean="0">
              <a:cs typeface="B Nazanin" pitchFamily="2" charset="-78"/>
            </a:endParaRPr>
          </a:p>
          <a:p>
            <a:pPr algn="just"/>
            <a:endParaRPr lang="fa-IR" sz="2000" b="1" dirty="0" smtClean="0"/>
          </a:p>
          <a:p>
            <a:pPr algn="just"/>
            <a:r>
              <a:rPr lang="fa-IR" sz="2000" b="1" dirty="0" smtClean="0"/>
              <a:t>راه </a:t>
            </a:r>
            <a:r>
              <a:rPr lang="fa-IR" sz="2000" b="1" dirty="0"/>
              <a:t>دینی</a:t>
            </a:r>
          </a:p>
          <a:p>
            <a:pPr lvl="1" algn="just"/>
            <a:r>
              <a:rPr lang="fa-IR" sz="1800" dirty="0">
                <a:cs typeface="B Nazanin" pitchFamily="2" charset="-78"/>
              </a:rPr>
              <a:t>استفاده ابزاری از دين به عنوان مهم‌ترين عامل تأثيرگذار و موفق در اجرای اين سياست‌ها و </a:t>
            </a:r>
            <a:r>
              <a:rPr lang="fa-IR" sz="1800" dirty="0" smtClean="0">
                <a:cs typeface="B Nazanin" pitchFamily="2" charset="-78"/>
              </a:rPr>
              <a:t>استفاده غیرصادقانه </a:t>
            </a:r>
            <a:r>
              <a:rPr lang="fa-IR" sz="1800" dirty="0">
                <a:cs typeface="B Nazanin" pitchFamily="2" charset="-78"/>
              </a:rPr>
              <a:t>از عالمان دين در توجيه تجويز و ترويج سياست‌های کنترل جمعيت به نحوی که مردم باور کنند که اين سياست‌ها مغاير با ارزش‌های دينی </a:t>
            </a:r>
            <a:r>
              <a:rPr lang="fa-IR" sz="1800" dirty="0" smtClean="0">
                <a:cs typeface="B Nazanin" pitchFamily="2" charset="-78"/>
              </a:rPr>
              <a:t>نيست</a:t>
            </a:r>
            <a:endParaRPr lang="fa-IR" sz="1800" dirty="0" smtClean="0"/>
          </a:p>
          <a:p>
            <a:pPr lvl="1" algn="just" rtl="1"/>
            <a:endParaRPr lang="fa-IR" sz="1600" dirty="0" smtClean="0">
              <a:cs typeface="B Nazanin" pitchFamily="2" charset="-78"/>
            </a:endParaRPr>
          </a:p>
          <a:p>
            <a:pPr lvl="1" algn="just" rtl="1"/>
            <a:endParaRPr lang="fa-IR" sz="1600" dirty="0" smtClean="0">
              <a:cs typeface="B Nazanin" pitchFamily="2" charset="-78"/>
            </a:endParaRPr>
          </a:p>
          <a:p>
            <a:pPr algn="just" rtl="1"/>
            <a:endParaRPr lang="fa-IR" sz="1600" dirty="0" smtClean="0"/>
          </a:p>
          <a:p>
            <a:pPr algn="just" rtl="1"/>
            <a:endParaRPr lang="en-US" sz="1600" dirty="0" smtClean="0"/>
          </a:p>
          <a:p>
            <a:pPr algn="just">
              <a:buNone/>
            </a:pPr>
            <a:endParaRPr lang="en-US" sz="1600"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42</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8954" y="2060848"/>
            <a:ext cx="1428750" cy="1109663"/>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8805" t="7956" r="3603" b="6950"/>
          <a:stretch/>
        </p:blipFill>
        <p:spPr>
          <a:xfrm>
            <a:off x="467544" y="3847007"/>
            <a:ext cx="1348653" cy="1310185"/>
          </a:xfrm>
          <a:prstGeom prst="rect">
            <a:avLst/>
          </a:prstGeom>
          <a:effectLst>
            <a:softEdge rad="63500"/>
          </a:effectLst>
        </p:spPr>
      </p:pic>
    </p:spTree>
    <p:extLst>
      <p:ext uri="{BB962C8B-B14F-4D97-AF65-F5344CB8AC3E}">
        <p14:creationId xmlns:p14="http://schemas.microsoft.com/office/powerpoint/2010/main" val="4000372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500"/>
                                        <p:tgtEl>
                                          <p:spTgt spid="3">
                                            <p:txEl>
                                              <p:pRg st="4" end="4"/>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500"/>
                                        <p:tgtEl>
                                          <p:spTgt spid="3">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fade">
                                      <p:cBhvr>
                                        <p:cTn id="24" dur="500"/>
                                        <p:tgtEl>
                                          <p:spTgt spid="3">
                                            <p:txEl>
                                              <p:pRg st="7" end="7"/>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500"/>
                                        <p:tgtEl>
                                          <p:spTgt spid="3">
                                            <p:txEl>
                                              <p:pRg st="8" end="8"/>
                                            </p:txEl>
                                          </p:spTgt>
                                        </p:tgtEl>
                                      </p:cBhvr>
                                    </p:animEffect>
                                  </p:childTnLst>
                                </p:cTn>
                              </p:par>
                              <p:par>
                                <p:cTn id="28" presetID="6" presetClass="entr" presetSubtype="16"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circle(in)">
                                      <p:cBhvr>
                                        <p:cTn id="30" dur="20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animEffect transition="in" filter="fade">
                                      <p:cBhvr>
                                        <p:cTn id="33" dur="500"/>
                                        <p:tgtEl>
                                          <p:spTgt spid="3">
                                            <p:txEl>
                                              <p:pRg st="9" end="9"/>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xEl>
                                              <p:pRg st="11" end="11"/>
                                            </p:txEl>
                                          </p:spTgt>
                                        </p:tgtEl>
                                        <p:attrNameLst>
                                          <p:attrName>style.visibility</p:attrName>
                                        </p:attrNameLst>
                                      </p:cBhvr>
                                      <p:to>
                                        <p:strVal val="visible"/>
                                      </p:to>
                                    </p:set>
                                    <p:animEffect transition="in" filter="fade">
                                      <p:cBhvr>
                                        <p:cTn id="38" dur="500"/>
                                        <p:tgtEl>
                                          <p:spTgt spid="3">
                                            <p:txEl>
                                              <p:pRg st="11" end="11"/>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
                                            <p:txEl>
                                              <p:pRg st="12" end="12"/>
                                            </p:txEl>
                                          </p:spTgt>
                                        </p:tgtEl>
                                        <p:attrNameLst>
                                          <p:attrName>style.visibility</p:attrName>
                                        </p:attrNameLst>
                                      </p:cBhvr>
                                      <p:to>
                                        <p:strVal val="visible"/>
                                      </p:to>
                                    </p:set>
                                    <p:animEffect transition="in" filter="fade">
                                      <p:cBhvr>
                                        <p:cTn id="41"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8872" t="10929" r="26162" b="8304"/>
          <a:stretch/>
        </p:blipFill>
        <p:spPr>
          <a:xfrm>
            <a:off x="311873" y="4869160"/>
            <a:ext cx="1163783" cy="1710046"/>
          </a:xfrm>
          <a:prstGeom prst="rect">
            <a:avLst/>
          </a:prstGeom>
        </p:spPr>
      </p:pic>
      <p:sp>
        <p:nvSpPr>
          <p:cNvPr id="2" name="Title 1"/>
          <p:cNvSpPr>
            <a:spLocks noGrp="1"/>
          </p:cNvSpPr>
          <p:nvPr>
            <p:ph type="title"/>
          </p:nvPr>
        </p:nvSpPr>
        <p:spPr>
          <a:xfrm>
            <a:off x="539552" y="404664"/>
            <a:ext cx="8229600" cy="1143000"/>
          </a:xfrm>
        </p:spPr>
        <p:txBody>
          <a:bodyPr>
            <a:normAutofit/>
          </a:bodyPr>
          <a:lstStyle/>
          <a:p>
            <a:r>
              <a:rPr lang="fa-IR" sz="4000" dirty="0"/>
              <a:t>تغییر </a:t>
            </a:r>
            <a:r>
              <a:rPr lang="fa-IR" sz="4000" dirty="0" smtClean="0"/>
              <a:t>ارزش‌ها</a:t>
            </a:r>
            <a:r>
              <a:rPr lang="fa-IR" sz="2200" dirty="0" smtClean="0"/>
              <a:t>(ادامه)</a:t>
            </a:r>
            <a:endParaRPr lang="en-US" sz="2200" dirty="0"/>
          </a:p>
        </p:txBody>
      </p:sp>
      <p:sp>
        <p:nvSpPr>
          <p:cNvPr id="3" name="Content Placeholder 2"/>
          <p:cNvSpPr>
            <a:spLocks noGrp="1"/>
          </p:cNvSpPr>
          <p:nvPr>
            <p:ph idx="1"/>
          </p:nvPr>
        </p:nvSpPr>
        <p:spPr>
          <a:xfrm>
            <a:off x="251520" y="1628800"/>
            <a:ext cx="8640960" cy="4929246"/>
          </a:xfrm>
        </p:spPr>
        <p:txBody>
          <a:bodyPr>
            <a:noAutofit/>
          </a:bodyPr>
          <a:lstStyle/>
          <a:p>
            <a:pPr algn="just" rtl="1"/>
            <a:endParaRPr lang="fa-IR" sz="2000" b="1" dirty="0" smtClean="0"/>
          </a:p>
          <a:p>
            <a:pPr algn="just" rtl="1"/>
            <a:r>
              <a:rPr lang="fa-IR" sz="2000" b="1" dirty="0" smtClean="0"/>
              <a:t>راه آزادی و استقلال زن</a:t>
            </a:r>
          </a:p>
          <a:p>
            <a:pPr lvl="1" algn="just"/>
            <a:r>
              <a:rPr lang="fa-IR" sz="1800" dirty="0" smtClean="0">
                <a:cs typeface="B Nazanin" pitchFamily="2" charset="-78"/>
              </a:rPr>
              <a:t>تاکيد بر ايجاد تغییراتی با عنوان آزادی و استقلال زن و رشد اجتماعی او و رسيدن به قدرت و امکانات و تغيير سبک زندگی مطابق مدل و سبک زندگی غربی از طريق نفوذ بر مديريت‌های سياسی کشورها و تغيير نگرش آن‌ها و همراه کردن آن‌ها با سياست‌های اعمالی آمريکا از طريق آژانس‌های سازمان ملل و </a:t>
            </a:r>
            <a:r>
              <a:rPr lang="en-US" sz="1600" dirty="0" smtClean="0">
                <a:cs typeface="B Nazanin" pitchFamily="2" charset="-78"/>
              </a:rPr>
              <a:t>NGO</a:t>
            </a:r>
            <a:r>
              <a:rPr lang="fa-IR" sz="1800" dirty="0" smtClean="0">
                <a:cs typeface="B Nazanin" pitchFamily="2" charset="-78"/>
              </a:rPr>
              <a:t> های فعال داخلی</a:t>
            </a:r>
            <a:endParaRPr lang="en-US" sz="1800" dirty="0" smtClean="0">
              <a:cs typeface="B Nazanin" pitchFamily="2" charset="-78"/>
            </a:endParaRPr>
          </a:p>
          <a:p>
            <a:pPr lvl="1" algn="just" rtl="1"/>
            <a:r>
              <a:rPr lang="fa-IR" sz="1800" dirty="0" smtClean="0">
                <a:cs typeface="B Nazanin" pitchFamily="2" charset="-78"/>
              </a:rPr>
              <a:t>تاکيد بر اهميت منافع فردی بر منافع خانوادگی و اجتماعی</a:t>
            </a:r>
            <a:endParaRPr lang="en-US" sz="1800" dirty="0" smtClean="0">
              <a:cs typeface="B Nazanin" pitchFamily="2" charset="-78"/>
            </a:endParaRPr>
          </a:p>
          <a:p>
            <a:pPr algn="just" rtl="1"/>
            <a:endParaRPr lang="fa-IR" sz="2000" b="1" dirty="0" smtClean="0"/>
          </a:p>
          <a:p>
            <a:pPr algn="just" rtl="1"/>
            <a:r>
              <a:rPr lang="fa-IR" sz="2000" b="1" dirty="0" smtClean="0"/>
              <a:t>تاکید برکیفیت</a:t>
            </a:r>
          </a:p>
          <a:p>
            <a:pPr lvl="1" algn="just" rtl="1"/>
            <a:r>
              <a:rPr lang="fa-IR" sz="1800" dirty="0" smtClean="0">
                <a:cs typeface="B Nazanin" pitchFamily="2" charset="-78"/>
              </a:rPr>
              <a:t>عدم توجه به سایر عوامل موثر بر کیفیت زندگی و تاکید بر کم بودن فرزندان برای برخورداری از زندگی با کیفیت</a:t>
            </a:r>
          </a:p>
          <a:p>
            <a:pPr algn="just" rtl="1"/>
            <a:endParaRPr lang="fa-IR" sz="2000" b="1" dirty="0" smtClean="0">
              <a:cs typeface="B Nazanin" pitchFamily="2" charset="-78"/>
            </a:endParaRPr>
          </a:p>
        </p:txBody>
      </p:sp>
      <p:sp>
        <p:nvSpPr>
          <p:cNvPr id="4" name="Slide Number Placeholder 3"/>
          <p:cNvSpPr>
            <a:spLocks noGrp="1"/>
          </p:cNvSpPr>
          <p:nvPr>
            <p:ph type="sldNum" sz="quarter" idx="12"/>
          </p:nvPr>
        </p:nvSpPr>
        <p:spPr/>
        <p:txBody>
          <a:bodyPr/>
          <a:lstStyle/>
          <a:p>
            <a:fld id="{4403A72F-1100-4E64-BAB1-D85BD15939DA}" type="slidenum">
              <a:rPr lang="en-US" smtClean="0"/>
              <a:pPr/>
              <a:t>43</a:t>
            </a:fld>
            <a:endParaRPr lang="en-US"/>
          </a:p>
        </p:txBody>
      </p:sp>
    </p:spTree>
    <p:extLst>
      <p:ext uri="{BB962C8B-B14F-4D97-AF65-F5344CB8AC3E}">
        <p14:creationId xmlns:p14="http://schemas.microsoft.com/office/powerpoint/2010/main" val="8977732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04664"/>
            <a:ext cx="8229600" cy="1143000"/>
          </a:xfrm>
        </p:spPr>
        <p:txBody>
          <a:bodyPr>
            <a:normAutofit/>
          </a:bodyPr>
          <a:lstStyle/>
          <a:p>
            <a:r>
              <a:rPr lang="fa-IR" sz="4000" dirty="0" smtClean="0"/>
              <a:t>استراتژی‌ها در عمل</a:t>
            </a:r>
            <a:endParaRPr lang="en-US" sz="4000" dirty="0"/>
          </a:p>
        </p:txBody>
      </p:sp>
      <p:sp>
        <p:nvSpPr>
          <p:cNvPr id="3" name="Content Placeholder 2"/>
          <p:cNvSpPr>
            <a:spLocks noGrp="1"/>
          </p:cNvSpPr>
          <p:nvPr>
            <p:ph idx="1"/>
          </p:nvPr>
        </p:nvSpPr>
        <p:spPr/>
        <p:txBody>
          <a:bodyPr>
            <a:normAutofit/>
          </a:bodyPr>
          <a:lstStyle/>
          <a:p>
            <a:pPr algn="just" rtl="1">
              <a:lnSpc>
                <a:spcPct val="150000"/>
              </a:lnSpc>
            </a:pPr>
            <a:r>
              <a:rPr lang="fa-IR" sz="2000" dirty="0" smtClean="0"/>
              <a:t>کاهش دست کم 170میلیون نفر</a:t>
            </a:r>
          </a:p>
          <a:p>
            <a:pPr algn="just" rtl="1">
              <a:lnSpc>
                <a:spcPct val="150000"/>
              </a:lnSpc>
            </a:pPr>
            <a:r>
              <a:rPr lang="fa-IR" sz="2000" dirty="0" smtClean="0"/>
              <a:t> کشتار </a:t>
            </a:r>
            <a:r>
              <a:rPr lang="fa-IR" sz="2000" dirty="0"/>
              <a:t>خاموش از طریق تولید و توزیع </a:t>
            </a:r>
            <a:r>
              <a:rPr lang="fa-IR" sz="2000" dirty="0" smtClean="0"/>
              <a:t>داروهای دست‌ساز کمپانی‌های </a:t>
            </a:r>
            <a:r>
              <a:rPr lang="fa-IR" sz="2000" dirty="0"/>
              <a:t>داروسازی، عقیم سازی زنان، تغییر </a:t>
            </a:r>
            <a:r>
              <a:rPr lang="fa-IR" sz="2000" dirty="0" smtClean="0"/>
              <a:t>غذای </a:t>
            </a:r>
            <a:r>
              <a:rPr lang="fa-IR" sz="2000" dirty="0"/>
              <a:t>سنتی، افزایش مواد تکمیلی به چرخه غذایی و بهداشتی مردم(مانند فلوراید و کلر)، ترویج </a:t>
            </a:r>
            <a:r>
              <a:rPr lang="fa-IR" sz="2000" dirty="0" smtClean="0"/>
              <a:t>هم‌جنس‌بازی</a:t>
            </a:r>
            <a:r>
              <a:rPr lang="fa-IR" sz="2000" dirty="0"/>
              <a:t>، و جلوگیری از زاد و ولد طبیعی </a:t>
            </a:r>
            <a:endParaRPr lang="fa-IR" sz="2000" dirty="0" smtClean="0"/>
          </a:p>
          <a:p>
            <a:pPr algn="just" rtl="1">
              <a:lnSpc>
                <a:spcPct val="150000"/>
              </a:lnSpc>
            </a:pPr>
            <a:r>
              <a:rPr lang="fa-IR" sz="2000" dirty="0" smtClean="0"/>
              <a:t> قرار‌گرفتن کشورهای </a:t>
            </a:r>
            <a:r>
              <a:rPr lang="fa-IR" sz="2000" dirty="0"/>
              <a:t>اسلامی در فهرست کشورهایی </a:t>
            </a:r>
            <a:r>
              <a:rPr lang="fa-IR" sz="2000" dirty="0" smtClean="0"/>
              <a:t>که می‌بایست </a:t>
            </a:r>
            <a:r>
              <a:rPr lang="fa-IR" sz="2000" dirty="0"/>
              <a:t>عقیم و </a:t>
            </a:r>
            <a:r>
              <a:rPr lang="fa-IR" sz="2000" dirty="0" smtClean="0"/>
              <a:t>مقطوع </a:t>
            </a:r>
            <a:r>
              <a:rPr lang="fa-IR" sz="2000" dirty="0"/>
              <a:t>النسل شوند. </a:t>
            </a:r>
            <a:r>
              <a:rPr lang="fa-IR" sz="2000" dirty="0" smtClean="0"/>
              <a:t>(اردن</a:t>
            </a:r>
            <a:r>
              <a:rPr lang="fa-IR" sz="2000" dirty="0"/>
              <a:t>، سوریه، تونس، ایران و سایر کشورهای </a:t>
            </a:r>
            <a:r>
              <a:rPr lang="fa-IR" sz="2000" dirty="0" smtClean="0"/>
              <a:t>اسلامی)</a:t>
            </a:r>
          </a:p>
          <a:p>
            <a:pPr algn="just" rtl="1">
              <a:lnSpc>
                <a:spcPct val="150000"/>
              </a:lnSpc>
            </a:pPr>
            <a:r>
              <a:rPr lang="fa-IR" sz="2000" dirty="0"/>
              <a:t>کمک </a:t>
            </a:r>
            <a:r>
              <a:rPr lang="fa-IR" sz="2000" dirty="0" smtClean="0"/>
              <a:t>رسانه‌های </a:t>
            </a:r>
            <a:r>
              <a:rPr lang="fa-IR" sz="2000" dirty="0"/>
              <a:t>عمومی و </a:t>
            </a:r>
            <a:r>
              <a:rPr lang="fa-IR" sz="2000" dirty="0" smtClean="0"/>
              <a:t>سازمان‌های </a:t>
            </a:r>
            <a:r>
              <a:rPr lang="fa-IR" sz="2000" dirty="0"/>
              <a:t>جهانی به کاهش جمعیت و عقیم سازی مسلمانان به نفع سران سازمان‌های مخفی و استکبار جهانی</a:t>
            </a:r>
          </a:p>
          <a:p>
            <a:pPr algn="just" rtl="1">
              <a:lnSpc>
                <a:spcPct val="150000"/>
              </a:lnSpc>
            </a:pPr>
            <a:endParaRPr lang="en-US" sz="2000" dirty="0"/>
          </a:p>
          <a:p>
            <a:pPr algn="just" rtl="1">
              <a:lnSpc>
                <a:spcPct val="150000"/>
              </a:lnSpc>
            </a:pPr>
            <a:endParaRPr lang="en-US" sz="2000"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44</a:t>
            </a:fld>
            <a:endParaRPr lang="en-US"/>
          </a:p>
        </p:txBody>
      </p:sp>
    </p:spTree>
    <p:extLst>
      <p:ext uri="{BB962C8B-B14F-4D97-AF65-F5344CB8AC3E}">
        <p14:creationId xmlns:p14="http://schemas.microsoft.com/office/powerpoint/2010/main" val="1930761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988472">
            <a:off x="7123639" y="643180"/>
            <a:ext cx="2050185" cy="1886171"/>
          </a:xfrm>
          <a:prstGeom prst="ellipse">
            <a:avLst/>
          </a:prstGeom>
        </p:spPr>
      </p:pic>
      <p:sp>
        <p:nvSpPr>
          <p:cNvPr id="2" name="Title 1"/>
          <p:cNvSpPr>
            <a:spLocks noGrp="1"/>
          </p:cNvSpPr>
          <p:nvPr>
            <p:ph type="title"/>
          </p:nvPr>
        </p:nvSpPr>
        <p:spPr>
          <a:xfrm>
            <a:off x="395536" y="332656"/>
            <a:ext cx="8229600" cy="1143000"/>
          </a:xfrm>
        </p:spPr>
        <p:txBody>
          <a:bodyPr>
            <a:normAutofit/>
          </a:bodyPr>
          <a:lstStyle/>
          <a:p>
            <a:pPr lvl="0"/>
            <a:r>
              <a:rPr lang="fa-IR" sz="4000" dirty="0" smtClean="0">
                <a:effectLst>
                  <a:outerShdw blurRad="38100" dist="38100" dir="2700000" algn="tl">
                    <a:srgbClr val="000000">
                      <a:alpha val="43137"/>
                    </a:srgbClr>
                  </a:outerShdw>
                </a:effectLst>
              </a:rPr>
              <a:t>گرگ در لباس گوسفند</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26234551"/>
              </p:ext>
            </p:extLst>
          </p:nvPr>
        </p:nvGraphicFramePr>
        <p:xfrm>
          <a:off x="395536" y="1685527"/>
          <a:ext cx="8291264" cy="476780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Slide Number Placeholder 2"/>
          <p:cNvSpPr>
            <a:spLocks noGrp="1"/>
          </p:cNvSpPr>
          <p:nvPr>
            <p:ph type="sldNum" sz="quarter" idx="12"/>
          </p:nvPr>
        </p:nvSpPr>
        <p:spPr/>
        <p:txBody>
          <a:bodyPr/>
          <a:lstStyle/>
          <a:p>
            <a:fld id="{4403A72F-1100-4E64-BAB1-D85BD15939DA}" type="slidenum">
              <a:rPr lang="en-US" smtClean="0"/>
              <a:pPr/>
              <a:t>45</a:t>
            </a:fld>
            <a:endParaRPr lang="en-US"/>
          </a:p>
        </p:txBody>
      </p:sp>
      <p:sp>
        <p:nvSpPr>
          <p:cNvPr id="6" name="TextBox 5"/>
          <p:cNvSpPr txBox="1"/>
          <p:nvPr/>
        </p:nvSpPr>
        <p:spPr>
          <a:xfrm>
            <a:off x="1547664" y="6488668"/>
            <a:ext cx="5485423" cy="369332"/>
          </a:xfrm>
          <a:prstGeom prst="rect">
            <a:avLst/>
          </a:prstGeom>
          <a:noFill/>
        </p:spPr>
        <p:txBody>
          <a:bodyPr wrap="square" rtlCol="0">
            <a:spAutoFit/>
          </a:bodyPr>
          <a:lstStyle/>
          <a:p>
            <a:pPr algn="r" rtl="1"/>
            <a:r>
              <a:rPr lang="fa-IR" dirty="0" smtClean="0">
                <a:hlinkClick r:id="rId9" action="ppaction://hlinkpres?slideindex=1&amp;slidetitle="/>
              </a:rPr>
              <a:t>مشروح فعالیت سازمان ملل و یونیسف در ایران در امور کودکان</a:t>
            </a:r>
            <a:endParaRPr lang="en-US" dirty="0"/>
          </a:p>
        </p:txBody>
      </p:sp>
      <p:pic>
        <p:nvPicPr>
          <p:cNvPr id="7" name="Picture 4" descr="C:\Users\Sheida\Downloads\hand-cursors.jpg"/>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0" b="100000" l="0" r="100000">
                        <a14:foregroundMark x1="80374" y1="41135" x2="80374" y2="41135"/>
                        <a14:foregroundMark x1="93458" y1="80142" x2="93458" y2="80142"/>
                        <a14:foregroundMark x1="85047" y1="95035" x2="85047" y2="95035"/>
                        <a14:foregroundMark x1="25234" y1="80851" x2="25234" y2="80851"/>
                        <a14:foregroundMark x1="23364" y1="73050" x2="23364" y2="73050"/>
                        <a14:foregroundMark x1="17757" y1="65248" x2="17757" y2="65248"/>
                        <a14:foregroundMark x1="19626" y1="43262" x2="19626" y2="43262"/>
                        <a14:foregroundMark x1="19626" y1="44681" x2="19626" y2="44681"/>
                        <a14:foregroundMark x1="19626" y1="47518" x2="19626" y2="47518"/>
                        <a14:foregroundMark x1="12150" y1="60993" x2="12150" y2="60993"/>
                        <a14:foregroundMark x1="13084" y1="60284" x2="13084" y2="60284"/>
                        <a14:foregroundMark x1="14019" y1="59574" x2="14019" y2="59574"/>
                        <a14:foregroundMark x1="8411" y1="56028" x2="8411" y2="56028"/>
                        <a14:foregroundMark x1="95327" y1="73050" x2="95327" y2="73050"/>
                      </a14:backgroundRemoval>
                    </a14:imgEffect>
                  </a14:imgLayer>
                </a14:imgProps>
              </a:ext>
              <a:ext uri="{28A0092B-C50C-407E-A947-70E740481C1C}">
                <a14:useLocalDpi xmlns:a14="http://schemas.microsoft.com/office/drawing/2010/main" val="0"/>
              </a:ext>
            </a:extLst>
          </a:blip>
          <a:srcRect/>
          <a:stretch>
            <a:fillRect/>
          </a:stretch>
        </p:blipFill>
        <p:spPr bwMode="auto">
          <a:xfrm>
            <a:off x="7003399" y="6453336"/>
            <a:ext cx="304905" cy="398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61231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lum bright="70000" contrast="-70000"/>
            <a:extLst>
              <a:ext uri="{BEBA8EAE-BF5A-486C-A8C5-ECC9F3942E4B}">
                <a14:imgProps xmlns:a14="http://schemas.microsoft.com/office/drawing/2010/main">
                  <a14:imgLayer r:embed="rId4">
                    <a14:imgEffect>
                      <a14:artisticTexturizer/>
                    </a14:imgEffect>
                  </a14:imgLayer>
                </a14:imgProps>
              </a:ext>
              <a:ext uri="{28A0092B-C50C-407E-A947-70E740481C1C}">
                <a14:useLocalDpi xmlns:a14="http://schemas.microsoft.com/office/drawing/2010/main" val="0"/>
              </a:ext>
            </a:extLst>
          </a:blip>
          <a:stretch>
            <a:fillRect/>
          </a:stretch>
        </p:blipFill>
        <p:spPr>
          <a:xfrm>
            <a:off x="467544" y="2348882"/>
            <a:ext cx="4680520" cy="2448270"/>
          </a:xfrm>
          <a:prstGeom prst="rect">
            <a:avLst/>
          </a:prstGeom>
          <a:effectLst>
            <a:softEdge rad="317500"/>
          </a:effectLst>
        </p:spPr>
      </p:pic>
      <p:sp>
        <p:nvSpPr>
          <p:cNvPr id="2" name="Title 1"/>
          <p:cNvSpPr>
            <a:spLocks noGrp="1"/>
          </p:cNvSpPr>
          <p:nvPr>
            <p:ph type="title"/>
          </p:nvPr>
        </p:nvSpPr>
        <p:spPr>
          <a:xfrm>
            <a:off x="467544" y="332656"/>
            <a:ext cx="8229600" cy="1143000"/>
          </a:xfrm>
        </p:spPr>
        <p:txBody>
          <a:bodyPr>
            <a:normAutofit/>
          </a:bodyPr>
          <a:lstStyle/>
          <a:p>
            <a:r>
              <a:rPr lang="fa-IR" sz="4000" dirty="0"/>
              <a:t>ایران الگوی نمونه!</a:t>
            </a:r>
            <a:endParaRPr lang="en-US" sz="4000" dirty="0"/>
          </a:p>
        </p:txBody>
      </p:sp>
      <p:sp>
        <p:nvSpPr>
          <p:cNvPr id="3" name="Content Placeholder 2"/>
          <p:cNvSpPr>
            <a:spLocks noGrp="1"/>
          </p:cNvSpPr>
          <p:nvPr>
            <p:ph idx="1"/>
          </p:nvPr>
        </p:nvSpPr>
        <p:spPr>
          <a:xfrm>
            <a:off x="446856" y="1992208"/>
            <a:ext cx="8229600" cy="4389120"/>
          </a:xfrm>
        </p:spPr>
        <p:txBody>
          <a:bodyPr>
            <a:normAutofit fontScale="85000" lnSpcReduction="20000"/>
          </a:bodyPr>
          <a:lstStyle/>
          <a:p>
            <a:pPr algn="just">
              <a:lnSpc>
                <a:spcPct val="170000"/>
              </a:lnSpc>
            </a:pPr>
            <a:r>
              <a:rPr lang="fa-IR" sz="2400" dirty="0"/>
              <a:t>اجرای موفق برنامه‌های کنترل جمعیتی در ایران</a:t>
            </a:r>
          </a:p>
          <a:p>
            <a:pPr algn="just">
              <a:lnSpc>
                <a:spcPct val="170000"/>
              </a:lnSpc>
            </a:pPr>
            <a:r>
              <a:rPr lang="fa-IR" sz="2400" dirty="0"/>
              <a:t>قرار گرفتن ایران در بالاترین رده میان 75 کشور در حال توسعه، در زمینه کنترل جمعیت در </a:t>
            </a:r>
            <a:r>
              <a:rPr lang="fa-IR" sz="2400" dirty="0" smtClean="0"/>
              <a:t>سال1371 </a:t>
            </a:r>
            <a:endParaRPr lang="fa-IR" sz="2400" dirty="0"/>
          </a:p>
          <a:p>
            <a:pPr algn="just">
              <a:lnSpc>
                <a:spcPct val="170000"/>
              </a:lnSpc>
            </a:pPr>
            <a:r>
              <a:rPr lang="fa-IR" sz="2400" dirty="0"/>
              <a:t>در تاریخ 16اسفند71 گروه </a:t>
            </a:r>
            <a:r>
              <a:rPr lang="fa-IR" sz="2400" dirty="0" smtClean="0"/>
              <a:t>بین‌الملل </a:t>
            </a:r>
            <a:r>
              <a:rPr lang="fa-IR" sz="2400" dirty="0"/>
              <a:t>اقدام در مورد کنترل جمعیت، ایران را در شمار کشورهای موفق در زمینه کنترل جمعیت دانست و در مقابل روسیه را به عنوان کشور ناموفق اعلام کردند و حتی در تاریخ </a:t>
            </a:r>
            <a:r>
              <a:rPr lang="fa-IR" sz="2400" dirty="0" smtClean="0"/>
              <a:t>73/3/23 </a:t>
            </a:r>
            <a:r>
              <a:rPr lang="fa-IR" sz="2400" dirty="0"/>
              <a:t>رئیس فدراسیون بین الملل خانواده </a:t>
            </a:r>
            <a:r>
              <a:rPr lang="fa-IR" sz="2400" dirty="0" smtClean="0"/>
              <a:t>برنامه‌ریزی شده </a:t>
            </a:r>
            <a:r>
              <a:rPr lang="fa-IR" sz="2400" dirty="0"/>
              <a:t>از کشورهای اسلامی خواست تا از الگوی کنترل جمعیت در ایران پیروی کنند. </a:t>
            </a:r>
          </a:p>
          <a:p>
            <a:pPr algn="just">
              <a:lnSpc>
                <a:spcPct val="170000"/>
              </a:lnSpc>
            </a:pPr>
            <a:r>
              <a:rPr lang="fa-IR" sz="2400" dirty="0"/>
              <a:t>طی این فرایند، یک میلیون زن شیعی ایرانی و بیش از 80هزار مرد شیعه عقیم شدند تا مطابق خواست پیروان مالتوس و شاگردان ایرانی‌اش رشد جمعیت به 1.8 درصد کاهش یابد.</a:t>
            </a:r>
            <a:endParaRPr lang="en-US" sz="2400" dirty="0"/>
          </a:p>
          <a:p>
            <a:pPr algn="just">
              <a:lnSpc>
                <a:spcPct val="170000"/>
              </a:lnSpc>
            </a:pPr>
            <a:endParaRPr lang="en-US" sz="2400" dirty="0"/>
          </a:p>
          <a:p>
            <a:pPr marL="0" indent="0" algn="just" rtl="1">
              <a:lnSpc>
                <a:spcPct val="170000"/>
              </a:lnSpc>
              <a:buNone/>
            </a:pPr>
            <a:endParaRPr lang="en-US" sz="2200"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46</a:t>
            </a:fld>
            <a:endParaRPr lang="en-US"/>
          </a:p>
        </p:txBody>
      </p:sp>
    </p:spTree>
    <p:extLst>
      <p:ext uri="{BB962C8B-B14F-4D97-AF65-F5344CB8AC3E}">
        <p14:creationId xmlns:p14="http://schemas.microsoft.com/office/powerpoint/2010/main" val="2169468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Autofit/>
          </a:bodyPr>
          <a:lstStyle/>
          <a:p>
            <a:r>
              <a:rPr lang="fa-IR" sz="4000" b="1" dirty="0" smtClean="0"/>
              <a:t>تأثیرات </a:t>
            </a:r>
            <a:r>
              <a:rPr lang="fa-IR" sz="4000" b="1" dirty="0"/>
              <a:t>اجرای برنامه </a:t>
            </a:r>
            <a:r>
              <a:rPr lang="fa-IR" sz="4000" b="1" dirty="0" smtClean="0"/>
              <a:t>تنظیم </a:t>
            </a:r>
            <a:r>
              <a:rPr lang="fa-IR" sz="4000" b="1" dirty="0"/>
              <a:t>خانواده در </a:t>
            </a:r>
            <a:r>
              <a:rPr lang="fa-IR" sz="4000" b="1" dirty="0" smtClean="0"/>
              <a:t>ایران</a:t>
            </a:r>
            <a:endParaRPr lang="en-US" sz="4000" dirty="0"/>
          </a:p>
        </p:txBody>
      </p:sp>
      <p:sp>
        <p:nvSpPr>
          <p:cNvPr id="3" name="Content Placeholder 2"/>
          <p:cNvSpPr>
            <a:spLocks noGrp="1"/>
          </p:cNvSpPr>
          <p:nvPr>
            <p:ph idx="1"/>
          </p:nvPr>
        </p:nvSpPr>
        <p:spPr>
          <a:xfrm>
            <a:off x="457200" y="1556792"/>
            <a:ext cx="8229600" cy="4767808"/>
          </a:xfrm>
        </p:spPr>
        <p:txBody>
          <a:bodyPr>
            <a:noAutofit/>
          </a:bodyPr>
          <a:lstStyle/>
          <a:p>
            <a:pPr marL="0" indent="0" algn="r" rtl="1">
              <a:lnSpc>
                <a:spcPct val="150000"/>
              </a:lnSpc>
              <a:buNone/>
            </a:pPr>
            <a:r>
              <a:rPr lang="fa-IR" sz="2100" b="1" dirty="0" smtClean="0">
                <a:cs typeface="B Titr" pitchFamily="2" charset="-78"/>
              </a:rPr>
              <a:t>الف)فرهنگی</a:t>
            </a:r>
            <a:r>
              <a:rPr lang="en-US" sz="2100" b="1" dirty="0" smtClean="0">
                <a:solidFill>
                  <a:srgbClr val="FF0000"/>
                </a:solidFill>
                <a:cs typeface="B Titr" pitchFamily="2" charset="-78"/>
              </a:rPr>
              <a:t>   </a:t>
            </a:r>
            <a:endParaRPr lang="fa-IR" sz="2100" b="1" dirty="0">
              <a:solidFill>
                <a:srgbClr val="FF0000"/>
              </a:solidFill>
              <a:cs typeface="B Titr" pitchFamily="2" charset="-78"/>
            </a:endParaRPr>
          </a:p>
          <a:p>
            <a:pPr marL="0" indent="0" algn="r" rtl="1">
              <a:buNone/>
            </a:pPr>
            <a:r>
              <a:rPr lang="fa-IR" sz="2000" dirty="0" smtClean="0">
                <a:cs typeface="+mj-cs"/>
              </a:rPr>
              <a:t>1-آسیب‌های </a:t>
            </a:r>
            <a:r>
              <a:rPr lang="fa-IR" sz="2000" dirty="0">
                <a:cs typeface="+mj-cs"/>
              </a:rPr>
              <a:t>اخلاقی و </a:t>
            </a:r>
            <a:r>
              <a:rPr lang="fa-IR" sz="2000" dirty="0" smtClean="0">
                <a:cs typeface="+mj-cs"/>
              </a:rPr>
              <a:t>تربیتی</a:t>
            </a:r>
          </a:p>
          <a:p>
            <a:pPr marL="285750" indent="-285750">
              <a:buFont typeface="Arial" pitchFamily="34" charset="0"/>
              <a:buChar char="•"/>
            </a:pPr>
            <a:r>
              <a:rPr lang="fa-IR" sz="1900" dirty="0" smtClean="0">
                <a:cs typeface="+mj-cs"/>
              </a:rPr>
              <a:t>تاثیر سوء تک فرزندی و رفاه بر رفتار والدین و کودکان</a:t>
            </a:r>
          </a:p>
          <a:p>
            <a:pPr marL="0" indent="0">
              <a:buNone/>
            </a:pPr>
            <a:r>
              <a:rPr lang="fa-IR" sz="2000" dirty="0">
                <a:cs typeface="+mj-cs"/>
              </a:rPr>
              <a:t>2- بحران ساختاري </a:t>
            </a:r>
            <a:r>
              <a:rPr lang="fa-IR" sz="2000" dirty="0" smtClean="0">
                <a:cs typeface="+mj-cs"/>
              </a:rPr>
              <a:t>خانواده</a:t>
            </a:r>
          </a:p>
          <a:p>
            <a:pPr marL="285750" indent="-285750">
              <a:buFont typeface="Arial" pitchFamily="34" charset="0"/>
              <a:buChar char="•"/>
            </a:pPr>
            <a:r>
              <a:rPr lang="fa-IR" sz="1900" dirty="0" smtClean="0">
                <a:cs typeface="+mj-cs"/>
              </a:rPr>
              <a:t> </a:t>
            </a:r>
            <a:r>
              <a:rPr lang="fa-IR" sz="1900" dirty="0" smtClean="0"/>
              <a:t>تغییر </a:t>
            </a:r>
            <a:r>
              <a:rPr lang="fa-IR" sz="1900" dirty="0"/>
              <a:t>شکل سنتی تشکیل </a:t>
            </a:r>
            <a:r>
              <a:rPr lang="fa-IR" sz="1900" dirty="0" smtClean="0"/>
              <a:t>خانواده؛</a:t>
            </a:r>
          </a:p>
          <a:p>
            <a:pPr marL="0" indent="0">
              <a:buNone/>
            </a:pPr>
            <a:r>
              <a:rPr lang="fa-IR" sz="1900" dirty="0" smtClean="0"/>
              <a:t>       به </a:t>
            </a:r>
            <a:r>
              <a:rPr lang="fa-IR" sz="1900" dirty="0"/>
              <a:t>دلیل حضور بیشتر زنان در آموزش و اشتغال و شیوع ارزش‌های اجتماعی </a:t>
            </a:r>
            <a:r>
              <a:rPr lang="fa-IR" sz="1900" dirty="0" smtClean="0"/>
              <a:t>غرب </a:t>
            </a:r>
            <a:r>
              <a:rPr lang="fa-IR" sz="1900" dirty="0"/>
              <a:t>در </a:t>
            </a:r>
            <a:r>
              <a:rPr lang="fa-IR" sz="1900" dirty="0" smtClean="0"/>
              <a:t>جامعه</a:t>
            </a:r>
            <a:r>
              <a:rPr lang="fa-IR" sz="1900" b="1" dirty="0"/>
              <a:t> </a:t>
            </a:r>
            <a:endParaRPr lang="en-US" sz="1900" dirty="0"/>
          </a:p>
          <a:p>
            <a:pPr marL="0" indent="0">
              <a:buNone/>
            </a:pPr>
            <a:r>
              <a:rPr lang="fa-IR" sz="2000" dirty="0" smtClean="0">
                <a:cs typeface="+mj-cs"/>
              </a:rPr>
              <a:t>3-آموزش‌های جنسی نادرست</a:t>
            </a:r>
          </a:p>
          <a:p>
            <a:pPr marL="285750" indent="-285750">
              <a:buFont typeface="Arial" pitchFamily="34" charset="0"/>
              <a:buChar char="•"/>
            </a:pPr>
            <a:r>
              <a:rPr lang="fa-IR" sz="1900" dirty="0" smtClean="0">
                <a:cs typeface="+mj-cs"/>
              </a:rPr>
              <a:t>عادی نمودن روابط جنسی نامشروع</a:t>
            </a:r>
          </a:p>
          <a:p>
            <a:pPr marL="0" indent="0">
              <a:buNone/>
            </a:pPr>
            <a:r>
              <a:rPr lang="fa-IR" sz="2000" dirty="0" smtClean="0">
                <a:cs typeface="+mj-cs"/>
              </a:rPr>
              <a:t>4- </a:t>
            </a:r>
            <a:r>
              <a:rPr lang="fa-IR" sz="2000" dirty="0">
                <a:cs typeface="+mj-cs"/>
              </a:rPr>
              <a:t>سوء استفاده از عملکرد ایران به عنوان الگوی منطقه و کشورهای اسلامی </a:t>
            </a:r>
            <a:endParaRPr lang="fa-IR" sz="2000" dirty="0" smtClean="0">
              <a:cs typeface="+mj-cs"/>
            </a:endParaRPr>
          </a:p>
          <a:p>
            <a:pPr marL="0" indent="0">
              <a:buNone/>
            </a:pPr>
            <a:r>
              <a:rPr lang="fa-IR" sz="2000" dirty="0">
                <a:cs typeface="+mj-cs"/>
              </a:rPr>
              <a:t>5- همکاری در مورد تنظیم خانواده با سازمان ملل نقطه شروعی برای سایر </a:t>
            </a:r>
            <a:r>
              <a:rPr lang="fa-IR" sz="2000" dirty="0" smtClean="0">
                <a:cs typeface="+mj-cs"/>
              </a:rPr>
              <a:t>فعّالیّت‌ها</a:t>
            </a:r>
          </a:p>
          <a:p>
            <a:pPr marL="285750" indent="-285750">
              <a:buFont typeface="Arial" pitchFamily="34" charset="0"/>
              <a:buChar char="•"/>
            </a:pPr>
            <a:r>
              <a:rPr lang="fa-IR" sz="1900" dirty="0" smtClean="0">
                <a:cs typeface="+mj-cs"/>
              </a:rPr>
              <a:t>گسترش دیدگاه‌های غربی و فمینیستی توسط سازمان ملل</a:t>
            </a:r>
          </a:p>
          <a:p>
            <a:pPr marL="0" indent="0">
              <a:buNone/>
            </a:pPr>
            <a:r>
              <a:rPr lang="fa-IR" sz="2000" dirty="0">
                <a:cs typeface="+mj-cs"/>
              </a:rPr>
              <a:t>6</a:t>
            </a:r>
            <a:r>
              <a:rPr lang="fa-IR" sz="2000" dirty="0" smtClean="0">
                <a:cs typeface="+mj-cs"/>
              </a:rPr>
              <a:t>- </a:t>
            </a:r>
            <a:r>
              <a:rPr lang="fa-IR" sz="2000" dirty="0">
                <a:cs typeface="+mj-cs"/>
              </a:rPr>
              <a:t>کاهش جمعيت در سن کار و افزايش مهاجرين خارجي و تغييرات هويتي و </a:t>
            </a:r>
            <a:r>
              <a:rPr lang="fa-IR" sz="2000" dirty="0" smtClean="0">
                <a:cs typeface="+mj-cs"/>
              </a:rPr>
              <a:t>فرهنگي</a:t>
            </a:r>
            <a:endParaRPr lang="fa-IR" sz="2000" b="1"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47</a:t>
            </a:fld>
            <a:endParaRPr lang="en-US"/>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4363" y="1532491"/>
            <a:ext cx="2253421" cy="1608477"/>
          </a:xfrm>
          <a:prstGeom prst="round2DiagRect">
            <a:avLst/>
          </a:prstGeom>
        </p:spPr>
      </p:pic>
    </p:spTree>
    <p:extLst>
      <p:ext uri="{BB962C8B-B14F-4D97-AF65-F5344CB8AC3E}">
        <p14:creationId xmlns:p14="http://schemas.microsoft.com/office/powerpoint/2010/main" val="2669057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rmAutofit/>
          </a:bodyPr>
          <a:lstStyle/>
          <a:p>
            <a:r>
              <a:rPr lang="fa-IR" sz="4000" b="1" dirty="0" smtClean="0"/>
              <a:t>تأثیرات </a:t>
            </a:r>
            <a:r>
              <a:rPr lang="fa-IR" sz="4000" b="1" dirty="0"/>
              <a:t>اجرای برنامه تنظیم خانواده در ایران</a:t>
            </a:r>
            <a:endParaRPr lang="en-US" sz="4000" dirty="0"/>
          </a:p>
        </p:txBody>
      </p:sp>
      <p:sp>
        <p:nvSpPr>
          <p:cNvPr id="3" name="Content Placeholder 2"/>
          <p:cNvSpPr>
            <a:spLocks noGrp="1"/>
          </p:cNvSpPr>
          <p:nvPr>
            <p:ph idx="1"/>
          </p:nvPr>
        </p:nvSpPr>
        <p:spPr>
          <a:xfrm>
            <a:off x="457200" y="1556792"/>
            <a:ext cx="8229600" cy="4767808"/>
          </a:xfrm>
        </p:spPr>
        <p:txBody>
          <a:bodyPr>
            <a:normAutofit/>
          </a:bodyPr>
          <a:lstStyle/>
          <a:p>
            <a:pPr marL="0" indent="0" algn="r" rtl="1">
              <a:lnSpc>
                <a:spcPct val="110000"/>
              </a:lnSpc>
              <a:buNone/>
            </a:pPr>
            <a:r>
              <a:rPr lang="fa-IR" sz="2100" dirty="0">
                <a:cs typeface="B Titr" pitchFamily="2" charset="-78"/>
              </a:rPr>
              <a:t>ب) بعد </a:t>
            </a:r>
            <a:r>
              <a:rPr lang="fa-IR" sz="2100" dirty="0" smtClean="0">
                <a:cs typeface="B Titr" pitchFamily="2" charset="-78"/>
              </a:rPr>
              <a:t>جمعیّت‌شناسی</a:t>
            </a:r>
            <a:endParaRPr lang="en-US" sz="2100" dirty="0">
              <a:cs typeface="B Titr" pitchFamily="2" charset="-78"/>
            </a:endParaRPr>
          </a:p>
          <a:p>
            <a:pPr marL="0" indent="0" algn="r" rtl="1">
              <a:lnSpc>
                <a:spcPct val="110000"/>
              </a:lnSpc>
              <a:buNone/>
            </a:pPr>
            <a:r>
              <a:rPr lang="fa-IR" sz="1900" dirty="0" smtClean="0"/>
              <a:t>1- به </a:t>
            </a:r>
            <a:r>
              <a:rPr lang="fa-IR" sz="1900" dirty="0"/>
              <a:t>هم خوردن توازن نسبی جمعیّت در امر ازدواج </a:t>
            </a:r>
            <a:endParaRPr lang="en-US" sz="1900" dirty="0"/>
          </a:p>
          <a:p>
            <a:pPr marL="0" indent="0" algn="r" rtl="1">
              <a:lnSpc>
                <a:spcPct val="110000"/>
              </a:lnSpc>
              <a:buNone/>
            </a:pPr>
            <a:r>
              <a:rPr lang="fa-IR" sz="1900" dirty="0" smtClean="0"/>
              <a:t>2- پیرشدن </a:t>
            </a:r>
            <a:r>
              <a:rPr lang="fa-IR" sz="1900" dirty="0"/>
              <a:t>جمعیّت </a:t>
            </a:r>
            <a:endParaRPr lang="en-US" sz="1900" dirty="0"/>
          </a:p>
          <a:p>
            <a:pPr marL="0" indent="0" algn="r" rtl="1">
              <a:lnSpc>
                <a:spcPct val="110000"/>
              </a:lnSpc>
              <a:buNone/>
            </a:pPr>
            <a:r>
              <a:rPr lang="fa-IR" sz="1900" dirty="0" smtClean="0"/>
              <a:t>3-کاهش جمعیّت شیعه و افزایش نسبی اقلیت‌های سنّی مذهب </a:t>
            </a:r>
          </a:p>
          <a:p>
            <a:pPr marL="0" indent="0" algn="r" rtl="1">
              <a:lnSpc>
                <a:spcPct val="110000"/>
              </a:lnSpc>
              <a:buNone/>
            </a:pPr>
            <a:r>
              <a:rPr lang="fa-IR" sz="1900" dirty="0" smtClean="0"/>
              <a:t>4- کاهش </a:t>
            </a:r>
            <a:r>
              <a:rPr lang="fa-IR" sz="1900" dirty="0"/>
              <a:t>سرمایه انسانی </a:t>
            </a:r>
            <a:endParaRPr lang="fa-IR" sz="1900" dirty="0" smtClean="0"/>
          </a:p>
          <a:p>
            <a:pPr marL="0" indent="0">
              <a:buNone/>
            </a:pPr>
            <a:r>
              <a:rPr lang="fa-IR" sz="2100" dirty="0">
                <a:cs typeface="B Titr" pitchFamily="2" charset="-78"/>
              </a:rPr>
              <a:t>ج) بعد اقتصادی– اجتماعی</a:t>
            </a:r>
            <a:endParaRPr lang="en-US" sz="2100" dirty="0">
              <a:cs typeface="B Titr" pitchFamily="2" charset="-78"/>
            </a:endParaRPr>
          </a:p>
          <a:p>
            <a:pPr marL="0" indent="0">
              <a:buNone/>
            </a:pPr>
            <a:r>
              <a:rPr lang="fa-IR" sz="1900" dirty="0"/>
              <a:t>1-</a:t>
            </a:r>
            <a:r>
              <a:rPr lang="en-US" sz="1900" dirty="0"/>
              <a:t> </a:t>
            </a:r>
            <a:r>
              <a:rPr lang="fa-IR" sz="1900" dirty="0"/>
              <a:t>عدم نشاط اقتصادی-اجتماعی به موجب پیری </a:t>
            </a:r>
            <a:r>
              <a:rPr lang="fa-IR" sz="1900" dirty="0" smtClean="0"/>
              <a:t>جمعیت: </a:t>
            </a:r>
            <a:r>
              <a:rPr lang="fa-IR" sz="1600" dirty="0" smtClean="0"/>
              <a:t>ریشه بحران اقتصادی غرب</a:t>
            </a:r>
            <a:endParaRPr lang="fa-IR" sz="1600" dirty="0"/>
          </a:p>
          <a:p>
            <a:pPr marL="0" indent="0">
              <a:buNone/>
            </a:pPr>
            <a:r>
              <a:rPr lang="fa-IR" sz="1900" dirty="0"/>
              <a:t>2- افزایش تقاضای اشتغال زنان: به دلیل کاهش تعداد فرزندان</a:t>
            </a:r>
          </a:p>
          <a:p>
            <a:pPr marL="0" indent="0">
              <a:buNone/>
            </a:pPr>
            <a:r>
              <a:rPr lang="fa-IR" sz="1900" dirty="0" smtClean="0"/>
              <a:t>3- افزایش </a:t>
            </a:r>
            <a:r>
              <a:rPr lang="fa-IR" sz="1900" dirty="0"/>
              <a:t>بیکاری مردان</a:t>
            </a:r>
          </a:p>
          <a:p>
            <a:pPr marL="0" indent="0" algn="just">
              <a:lnSpc>
                <a:spcPct val="120000"/>
              </a:lnSpc>
              <a:buNone/>
            </a:pPr>
            <a:r>
              <a:rPr lang="fa-IR" sz="2100" dirty="0">
                <a:cs typeface="B Titr" pitchFamily="2" charset="-78"/>
              </a:rPr>
              <a:t>د)بعد </a:t>
            </a:r>
            <a:r>
              <a:rPr lang="fa-IR" sz="2100" dirty="0" smtClean="0">
                <a:cs typeface="B Titr" pitchFamily="2" charset="-78"/>
              </a:rPr>
              <a:t>نظامی</a:t>
            </a:r>
          </a:p>
          <a:p>
            <a:pPr marL="0" indent="0" algn="just">
              <a:lnSpc>
                <a:spcPct val="120000"/>
              </a:lnSpc>
              <a:buNone/>
            </a:pPr>
            <a:r>
              <a:rPr lang="fa-IR" sz="1900" dirty="0" smtClean="0"/>
              <a:t>کاهش </a:t>
            </a:r>
            <a:r>
              <a:rPr lang="fa-IR" sz="1900" dirty="0"/>
              <a:t>توان نظامي و قدرت بازدارندگي جوامع</a:t>
            </a:r>
            <a:endParaRPr lang="en-US" sz="1900" dirty="0"/>
          </a:p>
          <a:p>
            <a:pPr marL="365760" lvl="1" indent="0">
              <a:lnSpc>
                <a:spcPct val="110000"/>
              </a:lnSpc>
              <a:buNone/>
            </a:pPr>
            <a:r>
              <a:rPr lang="fa-IR" sz="2200" dirty="0" smtClean="0">
                <a:hlinkClick r:id="rId3" action="ppaction://hlinkpres?slideindex=1&amp;slidetitle="/>
              </a:rPr>
              <a:t>مشروح تاثیرات اجرای برنامه تنظیم خانواده</a:t>
            </a:r>
            <a:endParaRPr lang="en-US" sz="2200"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48</a:t>
            </a:fld>
            <a:endParaRPr lang="en-US"/>
          </a:p>
        </p:txBody>
      </p: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79512" y="3554392"/>
            <a:ext cx="2320258" cy="1656184"/>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91680" y="4928279"/>
            <a:ext cx="2016224" cy="1439167"/>
          </a:xfrm>
          <a:prstGeom prst="rect">
            <a:avLst/>
          </a:prstGeom>
          <a:effectLst>
            <a:softEdge rad="31750"/>
          </a:effectLst>
        </p:spPr>
      </p:pic>
      <p:pic>
        <p:nvPicPr>
          <p:cNvPr id="8" name="Picture 4" descr="C:\Users\Sheida\Downloads\hand-cursors.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100000" l="0" r="100000">
                        <a14:foregroundMark x1="80374" y1="41135" x2="80374" y2="41135"/>
                        <a14:foregroundMark x1="93458" y1="80142" x2="93458" y2="80142"/>
                        <a14:foregroundMark x1="85047" y1="95035" x2="85047" y2="95035"/>
                        <a14:foregroundMark x1="25234" y1="80851" x2="25234" y2="80851"/>
                        <a14:foregroundMark x1="23364" y1="73050" x2="23364" y2="73050"/>
                        <a14:foregroundMark x1="17757" y1="65248" x2="17757" y2="65248"/>
                        <a14:foregroundMark x1="19626" y1="43262" x2="19626" y2="43262"/>
                        <a14:foregroundMark x1="19626" y1="44681" x2="19626" y2="44681"/>
                        <a14:foregroundMark x1="19626" y1="47518" x2="19626" y2="47518"/>
                        <a14:foregroundMark x1="12150" y1="60993" x2="12150" y2="60993"/>
                        <a14:foregroundMark x1="13084" y1="60284" x2="13084" y2="60284"/>
                        <a14:foregroundMark x1="14019" y1="59574" x2="14019" y2="59574"/>
                        <a14:foregroundMark x1="8411" y1="56028" x2="8411" y2="56028"/>
                        <a14:foregroundMark x1="95327" y1="73050" x2="95327" y2="73050"/>
                      </a14:backgroundRemoval>
                    </a14:imgEffect>
                  </a14:imgLayer>
                </a14:imgProps>
              </a:ext>
              <a:ext uri="{28A0092B-C50C-407E-A947-70E740481C1C}">
                <a14:useLocalDpi xmlns:a14="http://schemas.microsoft.com/office/drawing/2010/main" val="0"/>
              </a:ext>
            </a:extLst>
          </a:blip>
          <a:srcRect/>
          <a:stretch>
            <a:fillRect/>
          </a:stretch>
        </p:blipFill>
        <p:spPr bwMode="auto">
          <a:xfrm>
            <a:off x="8299543" y="5805264"/>
            <a:ext cx="304905" cy="398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98234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10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1000"/>
                                        <p:tgtEl>
                                          <p:spTgt spid="3">
                                            <p:txEl>
                                              <p:pRg st="6" end="6"/>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Effect transition="in" filter="fade">
                                      <p:cBhvr>
                                        <p:cTn id="33" dur="1000"/>
                                        <p:tgtEl>
                                          <p:spTgt spid="3">
                                            <p:txEl>
                                              <p:pRg st="7" end="7"/>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8" end="8"/>
                                            </p:txEl>
                                          </p:spTgt>
                                        </p:tgtEl>
                                        <p:attrNameLst>
                                          <p:attrName>style.visibility</p:attrName>
                                        </p:attrNameLst>
                                      </p:cBhvr>
                                      <p:to>
                                        <p:strVal val="visible"/>
                                      </p:to>
                                    </p:set>
                                    <p:animEffect transition="in" filter="fade">
                                      <p:cBhvr>
                                        <p:cTn id="36" dur="1000"/>
                                        <p:tgtEl>
                                          <p:spTgt spid="3">
                                            <p:txEl>
                                              <p:pRg st="8" end="8"/>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
                                            <p:txEl>
                                              <p:pRg st="9" end="9"/>
                                            </p:txEl>
                                          </p:spTgt>
                                        </p:tgtEl>
                                        <p:attrNameLst>
                                          <p:attrName>style.visibility</p:attrName>
                                        </p:attrNameLst>
                                      </p:cBhvr>
                                      <p:to>
                                        <p:strVal val="visible"/>
                                      </p:to>
                                    </p:set>
                                    <p:animEffect transition="in" filter="fade">
                                      <p:cBhvr>
                                        <p:cTn id="44" dur="1000"/>
                                        <p:tgtEl>
                                          <p:spTgt spid="3">
                                            <p:txEl>
                                              <p:pRg st="9" end="9"/>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fade">
                                      <p:cBhvr>
                                        <p:cTn id="47" dur="1000"/>
                                        <p:tgtEl>
                                          <p:spTgt spid="3">
                                            <p:txEl>
                                              <p:pRg st="10" end="1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3">
                                            <p:txEl>
                                              <p:pRg st="11" end="11"/>
                                            </p:txEl>
                                          </p:spTgt>
                                        </p:tgtEl>
                                        <p:attrNameLst>
                                          <p:attrName>style.visibility</p:attrName>
                                        </p:attrNameLst>
                                      </p:cBhvr>
                                      <p:to>
                                        <p:strVal val="visible"/>
                                      </p:to>
                                    </p:set>
                                  </p:childTnLst>
                                </p:cTn>
                              </p:par>
                              <p:par>
                                <p:cTn id="52" presetID="1" presetClass="entr" presetSubtype="0" fill="hold" nodeType="withEffect">
                                  <p:stCondLst>
                                    <p:cond delay="0"/>
                                  </p:stCondLst>
                                  <p:childTnLst>
                                    <p:set>
                                      <p:cBhvr>
                                        <p:cTn id="53"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4403A72F-1100-4E64-BAB1-D85BD15939DA}" type="slidenum">
              <a:rPr lang="en-US" smtClean="0"/>
              <a:pPr/>
              <a:t>49</a:t>
            </a:fld>
            <a:endParaRPr lang="en-US"/>
          </a:p>
        </p:txBody>
      </p:sp>
      <p:pic>
        <p:nvPicPr>
          <p:cNvPr id="5" name="Picture 2" descr="C:\Users\Sheida\Downloads\n00453138-b.jpg"/>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395536" y="728699"/>
            <a:ext cx="8208913" cy="6156685"/>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6" name="Rectangle 5"/>
          <p:cNvSpPr/>
          <p:nvPr/>
        </p:nvSpPr>
        <p:spPr>
          <a:xfrm>
            <a:off x="3257753" y="980728"/>
            <a:ext cx="3488455" cy="861774"/>
          </a:xfrm>
          <a:prstGeom prst="rect">
            <a:avLst/>
          </a:prstGeom>
        </p:spPr>
        <p:txBody>
          <a:bodyPr wrap="none">
            <a:spAutoFit/>
          </a:bodyPr>
          <a:lstStyle/>
          <a:p>
            <a:r>
              <a:rPr lang="fa-IR" sz="5000" dirty="0">
                <a:solidFill>
                  <a:schemeClr val="accent2">
                    <a:lumMod val="50000"/>
                  </a:schemeClr>
                </a:solidFill>
                <a:cs typeface="B Titr" pitchFamily="2" charset="-78"/>
              </a:rPr>
              <a:t>جمعیت </a:t>
            </a:r>
            <a:r>
              <a:rPr lang="fa-IR" sz="5000" dirty="0" smtClean="0">
                <a:solidFill>
                  <a:schemeClr val="accent2">
                    <a:lumMod val="50000"/>
                  </a:schemeClr>
                </a:solidFill>
                <a:cs typeface="B Titr" pitchFamily="2" charset="-78"/>
              </a:rPr>
              <a:t>شیعیان</a:t>
            </a:r>
            <a:endParaRPr lang="en-US" sz="5000" dirty="0">
              <a:solidFill>
                <a:schemeClr val="accent2">
                  <a:lumMod val="50000"/>
                </a:schemeClr>
              </a:solidFill>
              <a:cs typeface="B Titr" pitchFamily="2" charset="-78"/>
            </a:endParaRPr>
          </a:p>
        </p:txBody>
      </p:sp>
      <p:sp>
        <p:nvSpPr>
          <p:cNvPr id="7" name="Rectangle 6"/>
          <p:cNvSpPr/>
          <p:nvPr/>
        </p:nvSpPr>
        <p:spPr>
          <a:xfrm>
            <a:off x="467544" y="1997839"/>
            <a:ext cx="8208912" cy="3213187"/>
          </a:xfrm>
          <a:prstGeom prst="rect">
            <a:avLst/>
          </a:prstGeom>
        </p:spPr>
        <p:txBody>
          <a:bodyPr wrap="square">
            <a:spAutoFit/>
          </a:bodyPr>
          <a:lstStyle/>
          <a:p>
            <a:pPr algn="just" rtl="1">
              <a:lnSpc>
                <a:spcPct val="130000"/>
              </a:lnSpc>
            </a:pPr>
            <a:r>
              <a:rPr lang="fa-IR" sz="2600" dirty="0"/>
              <a:t>با حسابی ساده و سرانگشتی، با این روش کنترلی موجود و در مقابل رشد جمعیت بالای برخی فرقه‌های مذهبی سلفی و وهابی که مطابق فتاوای فقهای خود نه تنها از روش کنترل جمعیت دیکته شده، پیروی نمی‌کنند بلکه نکاح زنان متعدد و کثرت اولاد را بر خود واجب می‌شناسد، طی سال‌های آتی ایران از زمره کشورهایی که جمعیت </a:t>
            </a:r>
            <a:r>
              <a:rPr lang="fa-IR" sz="2600" dirty="0" smtClean="0"/>
              <a:t>حداکثری</a:t>
            </a:r>
            <a:r>
              <a:rPr lang="en-US" sz="2600" dirty="0" smtClean="0"/>
              <a:t> </a:t>
            </a:r>
            <a:r>
              <a:rPr lang="fa-IR" sz="2600" dirty="0" smtClean="0"/>
              <a:t>آن </a:t>
            </a:r>
            <a:r>
              <a:rPr lang="fa-IR" sz="2600" dirty="0"/>
              <a:t>شیعه </a:t>
            </a:r>
            <a:r>
              <a:rPr lang="fa-IR" sz="2600" dirty="0" smtClean="0"/>
              <a:t>است </a:t>
            </a:r>
            <a:r>
              <a:rPr lang="fa-IR" sz="2600" dirty="0"/>
              <a:t>خارج می‌شود.</a:t>
            </a:r>
            <a:endParaRPr lang="en-US" sz="2600" dirty="0"/>
          </a:p>
          <a:p>
            <a:pPr algn="just" rtl="1">
              <a:lnSpc>
                <a:spcPct val="130000"/>
              </a:lnSpc>
            </a:pPr>
            <a:endParaRPr lang="en-US" sz="2600" dirty="0"/>
          </a:p>
        </p:txBody>
      </p:sp>
      <p:pic>
        <p:nvPicPr>
          <p:cNvPr id="8" name="Picture 4" descr="C:\Users\Sheida\Downloads\benbaz.jpg"/>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900000">
            <a:off x="3126406" y="4690861"/>
            <a:ext cx="1515304" cy="1886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9234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250" fill="hold"/>
                                        <p:tgtEl>
                                          <p:spTgt spid="8"/>
                                        </p:tgtEl>
                                        <p:attrNameLst>
                                          <p:attrName>ppt_w</p:attrName>
                                        </p:attrNameLst>
                                      </p:cBhvr>
                                      <p:tavLst>
                                        <p:tav tm="0">
                                          <p:val>
                                            <p:fltVal val="0"/>
                                          </p:val>
                                        </p:tav>
                                        <p:tav tm="100000">
                                          <p:val>
                                            <p:strVal val="#ppt_w"/>
                                          </p:val>
                                        </p:tav>
                                      </p:tavLst>
                                    </p:anim>
                                    <p:anim calcmode="lin" valueType="num">
                                      <p:cBhvr>
                                        <p:cTn id="8" dur="1250" fill="hold"/>
                                        <p:tgtEl>
                                          <p:spTgt spid="8"/>
                                        </p:tgtEl>
                                        <p:attrNameLst>
                                          <p:attrName>ppt_h</p:attrName>
                                        </p:attrNameLst>
                                      </p:cBhvr>
                                      <p:tavLst>
                                        <p:tav tm="0">
                                          <p:val>
                                            <p:fltVal val="0"/>
                                          </p:val>
                                        </p:tav>
                                        <p:tav tm="100000">
                                          <p:val>
                                            <p:strVal val="#ppt_h"/>
                                          </p:val>
                                        </p:tav>
                                      </p:tavLst>
                                    </p:anim>
                                    <p:anim calcmode="lin" valueType="num">
                                      <p:cBhvr>
                                        <p:cTn id="9" dur="1250" fill="hold"/>
                                        <p:tgtEl>
                                          <p:spTgt spid="8"/>
                                        </p:tgtEl>
                                        <p:attrNameLst>
                                          <p:attrName>style.rotation</p:attrName>
                                        </p:attrNameLst>
                                      </p:cBhvr>
                                      <p:tavLst>
                                        <p:tav tm="0">
                                          <p:val>
                                            <p:fltVal val="90"/>
                                          </p:val>
                                        </p:tav>
                                        <p:tav tm="100000">
                                          <p:val>
                                            <p:fltVal val="0"/>
                                          </p:val>
                                        </p:tav>
                                      </p:tavLst>
                                    </p:anim>
                                    <p:animEffect transition="in" filter="fade">
                                      <p:cBhvr>
                                        <p:cTn id="10" dur="1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Jamiat\Hajar_P.P\CFB000.gif"/>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636" b="100000" l="0" r="99247"/>
                    </a14:imgEffect>
                  </a14:imgLayer>
                </a14:imgProps>
              </a:ext>
              <a:ext uri="{28A0092B-C50C-407E-A947-70E740481C1C}">
                <a14:useLocalDpi xmlns:a14="http://schemas.microsoft.com/office/drawing/2010/main" val="0"/>
              </a:ext>
            </a:extLst>
          </a:blip>
          <a:srcRect/>
          <a:stretch>
            <a:fillRect/>
          </a:stretch>
        </p:blipFill>
        <p:spPr bwMode="auto">
          <a:xfrm>
            <a:off x="467544" y="1540790"/>
            <a:ext cx="3096344" cy="2752306"/>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a:spLocks noGrp="1"/>
          </p:cNvSpPr>
          <p:nvPr>
            <p:ph type="title"/>
          </p:nvPr>
        </p:nvSpPr>
        <p:spPr>
          <a:xfrm>
            <a:off x="395536" y="197768"/>
            <a:ext cx="8229600" cy="1143000"/>
          </a:xfrm>
        </p:spPr>
        <p:txBody>
          <a:bodyPr>
            <a:normAutofit/>
          </a:bodyPr>
          <a:lstStyle/>
          <a:p>
            <a:pPr rtl="1"/>
            <a:r>
              <a:rPr lang="fa-IR" sz="4000" dirty="0" smtClean="0"/>
              <a:t>سياست‌هاي</a:t>
            </a:r>
            <a:r>
              <a:rPr lang="en-US" sz="4000" dirty="0" smtClean="0"/>
              <a:t> </a:t>
            </a:r>
            <a:r>
              <a:rPr lang="fa-IR" sz="4000" dirty="0" smtClean="0"/>
              <a:t>جمعيتي </a:t>
            </a:r>
            <a:r>
              <a:rPr lang="fa-IR" sz="4000" b="1" dirty="0" smtClean="0"/>
              <a:t>در ایران</a:t>
            </a:r>
            <a:r>
              <a:rPr lang="fa-IR" sz="2200" b="1" dirty="0" smtClean="0"/>
              <a:t>(ادامه)</a:t>
            </a:r>
            <a:endParaRPr lang="en-US" sz="2200" dirty="0"/>
          </a:p>
        </p:txBody>
      </p:sp>
      <p:sp>
        <p:nvSpPr>
          <p:cNvPr id="3" name="Content Placeholder 2"/>
          <p:cNvSpPr>
            <a:spLocks noGrp="1"/>
          </p:cNvSpPr>
          <p:nvPr>
            <p:ph idx="1"/>
          </p:nvPr>
        </p:nvSpPr>
        <p:spPr>
          <a:xfrm>
            <a:off x="428596" y="1440160"/>
            <a:ext cx="8229600" cy="5661248"/>
          </a:xfrm>
        </p:spPr>
        <p:txBody>
          <a:bodyPr>
            <a:normAutofit fontScale="92500" lnSpcReduction="20000"/>
          </a:bodyPr>
          <a:lstStyle/>
          <a:p>
            <a:pPr algn="just" rtl="1">
              <a:buNone/>
            </a:pPr>
            <a:r>
              <a:rPr lang="fa-IR" sz="2200" dirty="0"/>
              <a:t>      </a:t>
            </a:r>
            <a:r>
              <a:rPr lang="fa-IR" sz="2200" b="1" u="sng" dirty="0"/>
              <a:t>سال 1368</a:t>
            </a:r>
          </a:p>
          <a:p>
            <a:pPr algn="just"/>
            <a:r>
              <a:rPr lang="fa-IR" sz="2200" dirty="0" smtClean="0"/>
              <a:t>مصوبه </a:t>
            </a:r>
            <a:r>
              <a:rPr lang="fa-IR" sz="2200" dirty="0"/>
              <a:t>هيأت </a:t>
            </a:r>
            <a:r>
              <a:rPr lang="fa-IR" sz="2200" dirty="0" smtClean="0"/>
              <a:t>دولت مبني </a:t>
            </a:r>
            <a:r>
              <a:rPr lang="fa-IR" sz="2200" dirty="0"/>
              <a:t>بر کاهش مواليد تحت </a:t>
            </a:r>
            <a:r>
              <a:rPr lang="fa-IR" sz="2200" dirty="0" smtClean="0"/>
              <a:t>عنوان</a:t>
            </a:r>
            <a:endParaRPr lang="en-US" sz="2200" dirty="0" smtClean="0"/>
          </a:p>
          <a:p>
            <a:pPr algn="just" rtl="1">
              <a:buNone/>
            </a:pPr>
            <a:r>
              <a:rPr lang="fa-IR" sz="2200" dirty="0" smtClean="0"/>
              <a:t> </a:t>
            </a:r>
            <a:r>
              <a:rPr lang="fa-IR" sz="2200" dirty="0"/>
              <a:t>«تنظيم خانواده» </a:t>
            </a:r>
            <a:endParaRPr lang="fa-IR" sz="2200" dirty="0" smtClean="0"/>
          </a:p>
          <a:p>
            <a:pPr algn="just" rtl="1">
              <a:buNone/>
            </a:pPr>
            <a:r>
              <a:rPr lang="fa-IR" sz="2200" dirty="0" smtClean="0"/>
              <a:t>	 متولیان اجرای آن: وزارتخانه‌هاي </a:t>
            </a:r>
            <a:r>
              <a:rPr lang="fa-IR" sz="2200" dirty="0"/>
              <a:t>بهداشت، آموزش عالي</a:t>
            </a:r>
            <a:r>
              <a:rPr lang="fa-IR" sz="2200" dirty="0" smtClean="0"/>
              <a:t>،</a:t>
            </a:r>
            <a:endParaRPr lang="en-US" sz="2200" dirty="0" smtClean="0"/>
          </a:p>
          <a:p>
            <a:pPr algn="just" rtl="1">
              <a:buNone/>
            </a:pPr>
            <a:r>
              <a:rPr lang="fa-IR" sz="2200" dirty="0" smtClean="0"/>
              <a:t> </a:t>
            </a:r>
            <a:r>
              <a:rPr lang="fa-IR" sz="2200" dirty="0"/>
              <a:t>آموزش و پرورش، فرهنگ و ارشاد اسلامي، مديريت و </a:t>
            </a:r>
            <a:endParaRPr lang="en-US" sz="2200" dirty="0" smtClean="0"/>
          </a:p>
          <a:p>
            <a:pPr algn="just" rtl="1">
              <a:buNone/>
            </a:pPr>
            <a:r>
              <a:rPr lang="en-US" sz="2200" dirty="0" smtClean="0"/>
              <a:t>  </a:t>
            </a:r>
            <a:r>
              <a:rPr lang="fa-IR" sz="2200" dirty="0" smtClean="0"/>
              <a:t>برنامه‌ريزي</a:t>
            </a:r>
            <a:r>
              <a:rPr lang="en-US" sz="2200" dirty="0" smtClean="0"/>
              <a:t> </a:t>
            </a:r>
            <a:r>
              <a:rPr lang="fa-IR" sz="2200" dirty="0" smtClean="0"/>
              <a:t> و مرکز ثبت احوال</a:t>
            </a:r>
          </a:p>
          <a:p>
            <a:pPr algn="just"/>
            <a:r>
              <a:rPr lang="fa-IR" sz="2200" dirty="0"/>
              <a:t> </a:t>
            </a:r>
            <a:r>
              <a:rPr lang="fa-IR" sz="2200" dirty="0" smtClean="0"/>
              <a:t>150 </a:t>
            </a:r>
            <a:r>
              <a:rPr lang="fa-IR" sz="2200" dirty="0"/>
              <a:t>ميليون دلار مساعدت يونسکو و سازمان </a:t>
            </a:r>
            <a:r>
              <a:rPr lang="fa-IR" sz="2200" dirty="0" smtClean="0"/>
              <a:t>ملل</a:t>
            </a:r>
            <a:r>
              <a:rPr lang="en-US" sz="2200" dirty="0"/>
              <a:t> </a:t>
            </a:r>
            <a:r>
              <a:rPr lang="fa-IR" sz="2200" dirty="0" smtClean="0"/>
              <a:t>در </a:t>
            </a:r>
            <a:r>
              <a:rPr lang="fa-IR" sz="2200" dirty="0"/>
              <a:t>امر </a:t>
            </a:r>
            <a:endParaRPr lang="en-US" sz="2200" dirty="0" smtClean="0"/>
          </a:p>
          <a:p>
            <a:pPr algn="just" rtl="1">
              <a:buNone/>
            </a:pPr>
            <a:r>
              <a:rPr lang="fa-IR" sz="2200" dirty="0" smtClean="0"/>
              <a:t>کنترل </a:t>
            </a:r>
            <a:r>
              <a:rPr lang="fa-IR" sz="2200" dirty="0"/>
              <a:t>جمعيت در روستاهاي ايران</a:t>
            </a:r>
          </a:p>
          <a:p>
            <a:pPr algn="just" rtl="1">
              <a:buNone/>
            </a:pPr>
            <a:r>
              <a:rPr lang="fa-IR" sz="2200" dirty="0"/>
              <a:t>       </a:t>
            </a:r>
            <a:endParaRPr lang="fa-IR" sz="2200" dirty="0" smtClean="0"/>
          </a:p>
          <a:p>
            <a:pPr algn="just" rtl="1">
              <a:buNone/>
            </a:pPr>
            <a:r>
              <a:rPr lang="fa-IR" sz="2200" dirty="0" smtClean="0"/>
              <a:t>	</a:t>
            </a:r>
            <a:r>
              <a:rPr lang="fa-IR" sz="2200" b="1" u="sng" dirty="0" smtClean="0"/>
              <a:t>سال </a:t>
            </a:r>
            <a:r>
              <a:rPr lang="fa-IR" sz="2200" b="1" u="sng" dirty="0"/>
              <a:t>1369</a:t>
            </a:r>
          </a:p>
          <a:p>
            <a:pPr algn="just" rtl="1">
              <a:buNone/>
            </a:pPr>
            <a:r>
              <a:rPr lang="fa-IR" sz="2200" dirty="0" smtClean="0"/>
              <a:t>	ايجاد </a:t>
            </a:r>
            <a:r>
              <a:rPr lang="fa-IR" sz="2200" dirty="0"/>
              <a:t>شورايي به نام شوراي «تحديد مواليد» با تصويب دولت، به رياست وزير بهداشت و کليه سازمان‌ها و ارگان‌هاي عضو با هدف فرهنگ‌سازي و ارتقاي آگاهي عمومي جامعه در زمينه مشکلات جمعيتي و راه‌هاي مقابله با آن.</a:t>
            </a:r>
          </a:p>
          <a:p>
            <a:pPr algn="just" rtl="1">
              <a:buNone/>
            </a:pPr>
            <a:r>
              <a:rPr lang="fa-IR" sz="2200" dirty="0"/>
              <a:t>    </a:t>
            </a:r>
            <a:endParaRPr lang="fa-IR" sz="2200" dirty="0" smtClean="0"/>
          </a:p>
          <a:p>
            <a:pPr algn="just" rtl="1">
              <a:buNone/>
            </a:pPr>
            <a:r>
              <a:rPr lang="fa-IR" sz="2200" dirty="0"/>
              <a:t> </a:t>
            </a:r>
            <a:r>
              <a:rPr lang="fa-IR" sz="2200" b="1" dirty="0" smtClean="0"/>
              <a:t>	</a:t>
            </a:r>
            <a:r>
              <a:rPr lang="fa-IR" sz="2200" b="1" u="sng" dirty="0" smtClean="0"/>
              <a:t>سال 1370</a:t>
            </a:r>
          </a:p>
          <a:p>
            <a:pPr algn="just" rtl="1">
              <a:buNone/>
            </a:pPr>
            <a:r>
              <a:rPr lang="en-US" sz="2200" dirty="0" smtClean="0"/>
              <a:t>   </a:t>
            </a:r>
            <a:r>
              <a:rPr lang="fa-IR" sz="2200" dirty="0" smtClean="0"/>
              <a:t>مصوبه هيأت دولت مبنی بر ايجاد اداره‌اي به نام «اداره کل جمعيت و تنظيم خانواده» با هدف آموزش، تبليغات رسانه‌اي، ارائه خدمات رايگان و انجام پژوهش‌هاي لازم</a:t>
            </a:r>
          </a:p>
          <a:p>
            <a:pPr algn="just" rtl="1">
              <a:buNone/>
            </a:pPr>
            <a:r>
              <a:rPr lang="fa-IR" sz="2200" dirty="0"/>
              <a:t>     </a:t>
            </a:r>
            <a:endParaRPr lang="en-US" sz="2200" dirty="0"/>
          </a:p>
        </p:txBody>
      </p:sp>
      <p:sp>
        <p:nvSpPr>
          <p:cNvPr id="2" name="Slide Number Placeholder 1"/>
          <p:cNvSpPr>
            <a:spLocks noGrp="1"/>
          </p:cNvSpPr>
          <p:nvPr>
            <p:ph type="sldNum" sz="quarter" idx="12"/>
          </p:nvPr>
        </p:nvSpPr>
        <p:spPr/>
        <p:txBody>
          <a:bodyPr/>
          <a:lstStyle/>
          <a:p>
            <a:fld id="{4403A72F-1100-4E64-BAB1-D85BD15939DA}" type="slidenum">
              <a:rPr lang="en-US" smtClean="0"/>
              <a:pPr/>
              <a:t>5</a:t>
            </a:fld>
            <a:endParaRPr lang="en-US"/>
          </a:p>
        </p:txBody>
      </p:sp>
    </p:spTree>
    <p:extLst>
      <p:ext uri="{BB962C8B-B14F-4D97-AF65-F5344CB8AC3E}">
        <p14:creationId xmlns:p14="http://schemas.microsoft.com/office/powerpoint/2010/main" val="18765970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2000" fill="hold"/>
                                        <p:tgtEl>
                                          <p:spTgt spid="1026"/>
                                        </p:tgtEl>
                                        <p:attrNameLst>
                                          <p:attrName>ppt_x</p:attrName>
                                        </p:attrNameLst>
                                      </p:cBhvr>
                                      <p:tavLst>
                                        <p:tav tm="0">
                                          <p:val>
                                            <p:strVal val="0-#ppt_w/2"/>
                                          </p:val>
                                        </p:tav>
                                        <p:tav tm="100000">
                                          <p:val>
                                            <p:strVal val="#ppt_x"/>
                                          </p:val>
                                        </p:tav>
                                      </p:tavLst>
                                    </p:anim>
                                    <p:anim calcmode="lin" valueType="num">
                                      <p:cBhvr additive="base">
                                        <p:cTn id="8" dur="2000" fill="hold"/>
                                        <p:tgtEl>
                                          <p:spTgt spid="1026"/>
                                        </p:tgtEl>
                                        <p:attrNameLst>
                                          <p:attrName>ppt_y</p:attrName>
                                        </p:attrNameLst>
                                      </p:cBhvr>
                                      <p:tavLst>
                                        <p:tav tm="0">
                                          <p:val>
                                            <p:strVal val="0-#ppt_h/2"/>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4" dur="500"/>
                                        <p:tgtEl>
                                          <p:spTgt spid="3">
                                            <p:txEl>
                                              <p:pRg st="1" end="1"/>
                                            </p:txEl>
                                          </p:spTgt>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0" dur="500"/>
                                        <p:tgtEl>
                                          <p:spTgt spid="3">
                                            <p:txEl>
                                              <p:pRg st="3" end="3"/>
                                            </p:txEl>
                                          </p:spTgt>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3" dur="500"/>
                                        <p:tgtEl>
                                          <p:spTgt spid="3">
                                            <p:txEl>
                                              <p:pRg st="4" end="4"/>
                                            </p:txEl>
                                          </p:spTgt>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6" dur="500"/>
                                        <p:tgtEl>
                                          <p:spTgt spid="3">
                                            <p:txEl>
                                              <p:pRg st="5" end="5"/>
                                            </p:txEl>
                                          </p:spTgt>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9" dur="500"/>
                                        <p:tgtEl>
                                          <p:spTgt spid="3">
                                            <p:txEl>
                                              <p:pRg st="6" end="6"/>
                                            </p:txEl>
                                          </p:spTgt>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randombar(horizontal)">
                                      <p:cBhvr>
                                        <p:cTn id="32" dur="500"/>
                                        <p:tgtEl>
                                          <p:spTgt spid="3">
                                            <p:txEl>
                                              <p:pRg st="7" end="7"/>
                                            </p:txEl>
                                          </p:spTgt>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randombar(horizontal)">
                                      <p:cBhvr>
                                        <p:cTn id="35" dur="500"/>
                                        <p:tgtEl>
                                          <p:spTgt spid="3">
                                            <p:txEl>
                                              <p:pRg st="8" end="8"/>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animEffect transition="in" filter="randombar(horizontal)">
                                      <p:cBhvr>
                                        <p:cTn id="40" dur="500"/>
                                        <p:tgtEl>
                                          <p:spTgt spid="3">
                                            <p:txEl>
                                              <p:pRg st="9" end="9"/>
                                            </p:txEl>
                                          </p:spTgt>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43" dur="500"/>
                                        <p:tgtEl>
                                          <p:spTgt spid="3">
                                            <p:txEl>
                                              <p:pRg st="10" end="10"/>
                                            </p:txEl>
                                          </p:spTgt>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46" dur="500"/>
                                        <p:tgtEl>
                                          <p:spTgt spid="3">
                                            <p:txEl>
                                              <p:pRg st="11" end="11"/>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grpId="0" nodeType="click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animEffect transition="in" filter="randombar(horizontal)">
                                      <p:cBhvr>
                                        <p:cTn id="51" dur="500"/>
                                        <p:tgtEl>
                                          <p:spTgt spid="3">
                                            <p:txEl>
                                              <p:pRg st="12" end="12"/>
                                            </p:txEl>
                                          </p:spTgt>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3">
                                            <p:txEl>
                                              <p:pRg st="13" end="13"/>
                                            </p:txEl>
                                          </p:spTgt>
                                        </p:tgtEl>
                                        <p:attrNameLst>
                                          <p:attrName>style.visibility</p:attrName>
                                        </p:attrNameLst>
                                      </p:cBhvr>
                                      <p:to>
                                        <p:strVal val="visible"/>
                                      </p:to>
                                    </p:set>
                                    <p:animEffect transition="in" filter="randombar(horizontal)">
                                      <p:cBhvr>
                                        <p:cTn id="54"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305800" cy="1143000"/>
          </a:xfrm>
        </p:spPr>
        <p:txBody>
          <a:bodyPr>
            <a:normAutofit/>
          </a:bodyPr>
          <a:lstStyle/>
          <a:p>
            <a:pPr algn="ctr"/>
            <a:r>
              <a:rPr lang="fa-IR" sz="4000" dirty="0" smtClean="0">
                <a:cs typeface="B Titr" pitchFamily="2" charset="-78"/>
              </a:rPr>
              <a:t>تغییرات ادیان مهم جهان طی قرن </a:t>
            </a:r>
            <a:r>
              <a:rPr lang="fa-IR" sz="3600" dirty="0" smtClean="0">
                <a:cs typeface="B Titr" pitchFamily="2" charset="-78"/>
              </a:rPr>
              <a:t>20</a:t>
            </a:r>
            <a:endParaRPr lang="en-US" sz="3600" dirty="0">
              <a:cs typeface="B Titr" pitchFamily="2" charset="-78"/>
            </a:endParaRPr>
          </a:p>
        </p:txBody>
      </p:sp>
      <p:sp>
        <p:nvSpPr>
          <p:cNvPr id="3" name="Slide Number Placeholder 2"/>
          <p:cNvSpPr>
            <a:spLocks noGrp="1"/>
          </p:cNvSpPr>
          <p:nvPr>
            <p:ph type="sldNum" sz="quarter" idx="12"/>
          </p:nvPr>
        </p:nvSpPr>
        <p:spPr/>
        <p:txBody>
          <a:bodyPr/>
          <a:lstStyle/>
          <a:p>
            <a:fld id="{4403A72F-1100-4E64-BAB1-D85BD15939DA}" type="slidenum">
              <a:rPr lang="en-US" smtClean="0"/>
              <a:pPr/>
              <a:t>50</a:t>
            </a:fld>
            <a:endParaRPr lang="en-US"/>
          </a:p>
        </p:txBody>
      </p:sp>
      <p:pic>
        <p:nvPicPr>
          <p:cNvPr id="4" name="Picture 2"/>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5300"/>
                    </a14:imgEffect>
                  </a14:imgLayer>
                </a14:imgProps>
              </a:ext>
              <a:ext uri="{28A0092B-C50C-407E-A947-70E740481C1C}">
                <a14:useLocalDpi xmlns:a14="http://schemas.microsoft.com/office/drawing/2010/main" val="0"/>
              </a:ext>
            </a:extLst>
          </a:blip>
          <a:srcRect/>
          <a:stretch>
            <a:fillRect/>
          </a:stretch>
        </p:blipFill>
        <p:spPr bwMode="auto">
          <a:xfrm>
            <a:off x="971600" y="1624386"/>
            <a:ext cx="6984776" cy="5116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descr="C:\Users\Sheida\Downloads\IMAGE63383945802831375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660000">
            <a:off x="995882" y="1703111"/>
            <a:ext cx="1646108" cy="11677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544565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79512" y="980728"/>
            <a:ext cx="7851648" cy="1828800"/>
          </a:xfrm>
        </p:spPr>
        <p:txBody>
          <a:bodyPr>
            <a:normAutofit/>
            <a:scene3d>
              <a:camera prst="orthographicFront"/>
              <a:lightRig rig="freezing" dir="t">
                <a:rot lat="0" lon="0" rev="5640000"/>
              </a:lightRig>
            </a:scene3d>
            <a:sp3d extrusionH="57150" prstMaterial="flat">
              <a:bevelT w="38100" h="38100"/>
              <a:contourClr>
                <a:schemeClr val="tx2"/>
              </a:contourClr>
            </a:sp3d>
          </a:bodyPr>
          <a:lstStyle/>
          <a:p>
            <a:r>
              <a:rPr lang="fa-IR" sz="5000" dirty="0">
                <a:effectLst>
                  <a:outerShdw blurRad="38100" dist="25400" dir="5400000" algn="tl" rotWithShape="0">
                    <a:srgbClr val="000000">
                      <a:alpha val="43000"/>
                    </a:srgbClr>
                  </a:outerShdw>
                </a:effectLst>
                <a:cs typeface="B Titr" pitchFamily="2" charset="-78"/>
              </a:rPr>
              <a:t>افزایش </a:t>
            </a:r>
            <a:r>
              <a:rPr lang="fa-IR" sz="5000" dirty="0" smtClean="0">
                <a:effectLst>
                  <a:outerShdw blurRad="38100" dist="25400" dir="5400000" algn="tl" rotWithShape="0">
                    <a:srgbClr val="000000">
                      <a:alpha val="43000"/>
                    </a:srgbClr>
                  </a:outerShdw>
                </a:effectLst>
                <a:cs typeface="B Titr" pitchFamily="2" charset="-78"/>
              </a:rPr>
              <a:t>جمعیت</a:t>
            </a:r>
            <a:endParaRPr lang="en-US" sz="5000" dirty="0">
              <a:effectLst>
                <a:outerShdw blurRad="38100" dist="25400" dir="5400000" algn="tl" rotWithShape="0">
                  <a:srgbClr val="000000">
                    <a:alpha val="43000"/>
                  </a:srgbClr>
                </a:outerShdw>
              </a:effectLst>
              <a:cs typeface="B Titr" pitchFamily="2" charset="-78"/>
            </a:endParaRPr>
          </a:p>
        </p:txBody>
      </p:sp>
      <p:sp>
        <p:nvSpPr>
          <p:cNvPr id="3" name="Content Placeholder 2"/>
          <p:cNvSpPr>
            <a:spLocks noGrp="1"/>
          </p:cNvSpPr>
          <p:nvPr>
            <p:ph type="subTitle" idx="1"/>
          </p:nvPr>
        </p:nvSpPr>
        <p:spPr/>
        <p:txBody>
          <a:bodyPr>
            <a:normAutofit/>
            <a:scene3d>
              <a:camera prst="orthographicFront"/>
              <a:lightRig rig="threePt" dir="t"/>
            </a:scene3d>
            <a:sp3d extrusionH="57150">
              <a:bevelT w="38100" h="38100"/>
            </a:sp3d>
          </a:bodyPr>
          <a:lstStyle/>
          <a:p>
            <a:pPr lvl="1" algn="r">
              <a:lnSpc>
                <a:spcPct val="120000"/>
              </a:lnSpc>
            </a:pPr>
            <a:r>
              <a:rPr lang="fa-IR" dirty="0" smtClean="0">
                <a:effectLst/>
                <a:cs typeface="B Titr" pitchFamily="2" charset="-78"/>
              </a:rPr>
              <a:t>نگاه </a:t>
            </a:r>
            <a:r>
              <a:rPr lang="fa-IR" dirty="0">
                <a:effectLst/>
                <a:cs typeface="B Titr" pitchFamily="2" charset="-78"/>
              </a:rPr>
              <a:t>مخالفین و </a:t>
            </a:r>
            <a:r>
              <a:rPr lang="fa-IR" dirty="0" smtClean="0">
                <a:effectLst/>
                <a:cs typeface="B Titr" pitchFamily="2" charset="-78"/>
              </a:rPr>
              <a:t>موافقین</a:t>
            </a:r>
            <a:endParaRPr lang="en-US" dirty="0" smtClean="0">
              <a:effectLst/>
              <a:cs typeface="B Titr" pitchFamily="2" charset="-78"/>
            </a:endParaRPr>
          </a:p>
          <a:p>
            <a:pPr lvl="1" algn="r">
              <a:lnSpc>
                <a:spcPct val="120000"/>
              </a:lnSpc>
            </a:pPr>
            <a:r>
              <a:rPr lang="fa-IR" dirty="0" smtClean="0">
                <a:effectLst/>
                <a:cs typeface="B Titr" pitchFamily="2" charset="-78"/>
              </a:rPr>
              <a:t>دیدگاه اسلام</a:t>
            </a:r>
          </a:p>
          <a:p>
            <a:pPr lvl="1" algn="r">
              <a:lnSpc>
                <a:spcPct val="120000"/>
              </a:lnSpc>
            </a:pPr>
            <a:r>
              <a:rPr lang="fa-IR" dirty="0" smtClean="0">
                <a:effectLst/>
                <a:cs typeface="B Titr" pitchFamily="2" charset="-78"/>
              </a:rPr>
              <a:t>تدوین راهکارها</a:t>
            </a:r>
          </a:p>
          <a:p>
            <a:pPr rtl="1">
              <a:lnSpc>
                <a:spcPct val="120000"/>
              </a:lnSpc>
            </a:pPr>
            <a:endParaRPr lang="en-US" dirty="0">
              <a:effectLst/>
              <a:cs typeface="B Titr" pitchFamily="2" charset="-78"/>
            </a:endParaRPr>
          </a:p>
        </p:txBody>
      </p:sp>
      <p:sp>
        <p:nvSpPr>
          <p:cNvPr id="4" name="Slide Number Placeholder 3"/>
          <p:cNvSpPr>
            <a:spLocks noGrp="1"/>
          </p:cNvSpPr>
          <p:nvPr>
            <p:ph type="sldNum" sz="quarter" idx="12"/>
          </p:nvPr>
        </p:nvSpPr>
        <p:spPr/>
        <p:txBody>
          <a:bodyPr/>
          <a:lstStyle/>
          <a:p>
            <a:fld id="{4403A72F-1100-4E64-BAB1-D85BD15939DA}" type="slidenum">
              <a:rPr lang="en-US" smtClean="0"/>
              <a:pPr/>
              <a:t>51</a:t>
            </a:fld>
            <a:endParaRPr lang="en-US" dirty="0"/>
          </a:p>
        </p:txBody>
      </p:sp>
    </p:spTree>
    <p:extLst>
      <p:ext uri="{BB962C8B-B14F-4D97-AF65-F5344CB8AC3E}">
        <p14:creationId xmlns:p14="http://schemas.microsoft.com/office/powerpoint/2010/main" val="13337843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1944">
                        <a14:foregroundMark x1="91944" y1="16571" x2="91944" y2="16571"/>
                      </a14:backgroundRemoval>
                    </a14:imgEffect>
                  </a14:imgLayer>
                </a14:imgProps>
              </a:ext>
              <a:ext uri="{28A0092B-C50C-407E-A947-70E740481C1C}">
                <a14:useLocalDpi xmlns:a14="http://schemas.microsoft.com/office/drawing/2010/main" val="0"/>
              </a:ext>
            </a:extLst>
          </a:blip>
          <a:stretch>
            <a:fillRect/>
          </a:stretch>
        </p:blipFill>
        <p:spPr>
          <a:xfrm>
            <a:off x="251521" y="4437112"/>
            <a:ext cx="2296026" cy="2232248"/>
          </a:xfrm>
          <a:prstGeom prst="rect">
            <a:avLst/>
          </a:prstGeom>
        </p:spPr>
      </p:pic>
      <p:sp>
        <p:nvSpPr>
          <p:cNvPr id="2" name="Title 1"/>
          <p:cNvSpPr>
            <a:spLocks noGrp="1"/>
          </p:cNvSpPr>
          <p:nvPr>
            <p:ph type="title"/>
          </p:nvPr>
        </p:nvSpPr>
        <p:spPr>
          <a:xfrm>
            <a:off x="467544" y="620688"/>
            <a:ext cx="8229600" cy="866360"/>
          </a:xfrm>
        </p:spPr>
        <p:txBody>
          <a:bodyPr>
            <a:normAutofit/>
          </a:bodyPr>
          <a:lstStyle/>
          <a:p>
            <a:r>
              <a:rPr lang="fa-IR" sz="4000" dirty="0"/>
              <a:t> افزایش جمعیت از نگاه </a:t>
            </a:r>
            <a:r>
              <a:rPr lang="fa-IR" sz="4000" dirty="0" smtClean="0"/>
              <a:t>موافقین</a:t>
            </a:r>
            <a:endParaRPr lang="en-US" sz="4000" dirty="0"/>
          </a:p>
        </p:txBody>
      </p:sp>
      <p:sp>
        <p:nvSpPr>
          <p:cNvPr id="3" name="Content Placeholder 2"/>
          <p:cNvSpPr>
            <a:spLocks noGrp="1"/>
          </p:cNvSpPr>
          <p:nvPr>
            <p:ph idx="1"/>
          </p:nvPr>
        </p:nvSpPr>
        <p:spPr>
          <a:xfrm>
            <a:off x="500034" y="1643050"/>
            <a:ext cx="8229600" cy="4594262"/>
          </a:xfrm>
        </p:spPr>
        <p:txBody>
          <a:bodyPr>
            <a:noAutofit/>
          </a:bodyPr>
          <a:lstStyle/>
          <a:p>
            <a:pPr algn="r" rtl="1">
              <a:lnSpc>
                <a:spcPct val="150000"/>
              </a:lnSpc>
            </a:pPr>
            <a:r>
              <a:rPr lang="fa-IR" sz="2000" dirty="0" smtClean="0"/>
              <a:t>بحران باروری و سرعت گرفتن انقراض نسل (کاهش باروری به زیر دو بچه)</a:t>
            </a:r>
          </a:p>
          <a:p>
            <a:pPr algn="r" rtl="1">
              <a:lnSpc>
                <a:spcPct val="150000"/>
              </a:lnSpc>
            </a:pPr>
            <a:r>
              <a:rPr lang="fa-IR" sz="2000" dirty="0" smtClean="0"/>
              <a:t>کاهش جمعیت در سن کار و افزایش مهاجرین خارجی</a:t>
            </a:r>
          </a:p>
          <a:p>
            <a:pPr algn="r" rtl="1">
              <a:lnSpc>
                <a:spcPct val="150000"/>
              </a:lnSpc>
            </a:pPr>
            <a:r>
              <a:rPr lang="fa-IR" sz="2000" dirty="0"/>
              <a:t>کاهش ضریب هوشی ایران به زیر 100 در منحنی توزیع نرمال ضریب هوشی دنیا</a:t>
            </a:r>
          </a:p>
          <a:p>
            <a:pPr algn="r" rtl="1">
              <a:lnSpc>
                <a:spcPct val="150000"/>
              </a:lnSpc>
            </a:pPr>
            <a:r>
              <a:rPr lang="fa-IR" sz="2000" dirty="0" smtClean="0"/>
              <a:t>تعطیل شدن اکثر </a:t>
            </a:r>
            <a:r>
              <a:rPr lang="fa-IR" sz="2000" dirty="0"/>
              <a:t>کلاس‌هاي آموزش و پرورش روستاها و شهرها</a:t>
            </a:r>
          </a:p>
          <a:p>
            <a:pPr algn="r" rtl="1">
              <a:lnSpc>
                <a:spcPct val="150000"/>
              </a:lnSpc>
            </a:pPr>
            <a:r>
              <a:rPr lang="fa-IR" sz="2000" dirty="0" smtClean="0"/>
              <a:t>منفی شدن نرخ رشد جمعیت بعد از سال 1420</a:t>
            </a:r>
          </a:p>
          <a:p>
            <a:pPr algn="r" rtl="1">
              <a:lnSpc>
                <a:spcPct val="150000"/>
              </a:lnSpc>
            </a:pPr>
            <a:r>
              <a:rPr lang="fa-IR" sz="2000" dirty="0" smtClean="0"/>
              <a:t>سالمندی </a:t>
            </a:r>
            <a:r>
              <a:rPr lang="fa-IR" sz="2000" dirty="0"/>
              <a:t>جمعیت ایران از سال </a:t>
            </a:r>
            <a:r>
              <a:rPr lang="fa-IR" sz="2000" dirty="0" smtClean="0"/>
              <a:t>1410</a:t>
            </a:r>
            <a:endParaRPr lang="fa-IR" sz="2000" dirty="0"/>
          </a:p>
          <a:p>
            <a:pPr algn="r" rtl="1">
              <a:lnSpc>
                <a:spcPct val="150000"/>
              </a:lnSpc>
            </a:pPr>
            <a:r>
              <a:rPr lang="fa-IR" sz="2000" dirty="0" smtClean="0"/>
              <a:t>نیاز جامعه ایران به وزارتخانه سالمندان به جای وزارت جوانان و ورزش</a:t>
            </a:r>
          </a:p>
          <a:p>
            <a:pPr algn="r" rtl="1">
              <a:lnSpc>
                <a:spcPct val="150000"/>
              </a:lnSpc>
            </a:pPr>
            <a:r>
              <a:rPr lang="fa-IR" sz="2000" dirty="0" smtClean="0"/>
              <a:t>کاهش جمعیت از عوامل موثر بحران اقتصادی به اعتراف جمعیت شناسان و اقتصاددانان غربی</a:t>
            </a:r>
            <a:endParaRPr lang="en-US" sz="2000"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52</a:t>
            </a:fld>
            <a:endParaRPr lang="en-US"/>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80986" y="2852936"/>
            <a:ext cx="1968176" cy="2112509"/>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13371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8229600" cy="1143000"/>
          </a:xfrm>
        </p:spPr>
        <p:txBody>
          <a:bodyPr>
            <a:normAutofit/>
          </a:bodyPr>
          <a:lstStyle/>
          <a:p>
            <a:r>
              <a:rPr lang="fa-IR" sz="4000" dirty="0" smtClean="0"/>
              <a:t> افزایش جمعیت از نگاه منتقدین</a:t>
            </a:r>
            <a:endParaRPr lang="en-US" sz="4000" dirty="0"/>
          </a:p>
        </p:txBody>
      </p:sp>
      <p:sp>
        <p:nvSpPr>
          <p:cNvPr id="3" name="Content Placeholder 2"/>
          <p:cNvSpPr>
            <a:spLocks noGrp="1"/>
          </p:cNvSpPr>
          <p:nvPr>
            <p:ph idx="1"/>
          </p:nvPr>
        </p:nvSpPr>
        <p:spPr>
          <a:xfrm>
            <a:off x="457200" y="1829544"/>
            <a:ext cx="8229600" cy="4623792"/>
          </a:xfrm>
        </p:spPr>
        <p:txBody>
          <a:bodyPr>
            <a:normAutofit lnSpcReduction="10000"/>
          </a:bodyPr>
          <a:lstStyle/>
          <a:p>
            <a:pPr marL="0" indent="0" algn="r" rtl="1">
              <a:buNone/>
            </a:pPr>
            <a:r>
              <a:rPr lang="fa-IR" sz="2200" dirty="0" smtClean="0">
                <a:cs typeface="B Titr" pitchFamily="2" charset="-78"/>
              </a:rPr>
              <a:t>1)مشکلات اقتصادی</a:t>
            </a:r>
          </a:p>
          <a:p>
            <a:pPr algn="r" rtl="1"/>
            <a:r>
              <a:rPr lang="fa-IR" sz="2000" dirty="0" smtClean="0"/>
              <a:t>عدم </a:t>
            </a:r>
            <a:r>
              <a:rPr lang="fa-IR" sz="2000" dirty="0"/>
              <a:t>تناسب دخل و خرج </a:t>
            </a:r>
            <a:r>
              <a:rPr lang="fa-IR" sz="2000" dirty="0" smtClean="0"/>
              <a:t>روزمره </a:t>
            </a:r>
            <a:r>
              <a:rPr lang="fa-IR" sz="2000" dirty="0"/>
              <a:t>با افزایش </a:t>
            </a:r>
            <a:r>
              <a:rPr lang="fa-IR" sz="2000" dirty="0" smtClean="0"/>
              <a:t>موالید</a:t>
            </a:r>
          </a:p>
          <a:p>
            <a:r>
              <a:rPr lang="fa-IR" sz="2000" dirty="0" smtClean="0"/>
              <a:t>با وجود 14 میلیون زیر خط فقر:</a:t>
            </a:r>
          </a:p>
          <a:p>
            <a:pPr marL="365760" lvl="1" indent="0">
              <a:buNone/>
            </a:pPr>
            <a:r>
              <a:rPr lang="fa-IR" sz="2000" dirty="0" smtClean="0"/>
              <a:t> سياست </a:t>
            </a:r>
            <a:r>
              <a:rPr lang="fa-IR" sz="2000" dirty="0"/>
              <a:t>افزايش جمعيت خلاف عقل و </a:t>
            </a:r>
            <a:r>
              <a:rPr lang="fa-IR" sz="2000" dirty="0" smtClean="0"/>
              <a:t>شرع</a:t>
            </a:r>
            <a:r>
              <a:rPr lang="en-US" sz="2000" dirty="0" smtClean="0"/>
              <a:t>   </a:t>
            </a:r>
            <a:r>
              <a:rPr lang="fa-IR" sz="2000" dirty="0" smtClean="0"/>
              <a:t> </a:t>
            </a:r>
            <a:endParaRPr lang="fa-IR" sz="2000" dirty="0"/>
          </a:p>
          <a:p>
            <a:pPr algn="r" rtl="1"/>
            <a:r>
              <a:rPr lang="fa-IR" sz="2000" dirty="0" smtClean="0"/>
              <a:t>تشدید فقر با افزایش جمعیت</a:t>
            </a:r>
          </a:p>
          <a:p>
            <a:pPr algn="r" rtl="1"/>
            <a:r>
              <a:rPr lang="fa-IR" sz="2000" dirty="0" smtClean="0"/>
              <a:t>«</a:t>
            </a:r>
            <a:r>
              <a:rPr lang="fa-IR" sz="2000" dirty="0"/>
              <a:t>طرح تأمين آتيه مهر</a:t>
            </a:r>
            <a:r>
              <a:rPr lang="fa-IR" sz="2000" dirty="0" smtClean="0"/>
              <a:t>»، </a:t>
            </a:r>
            <a:r>
              <a:rPr lang="fa-IR" sz="2000" dirty="0"/>
              <a:t>هزینه هزاران میلیاردی برای </a:t>
            </a:r>
            <a:r>
              <a:rPr lang="fa-IR" sz="2000" dirty="0" smtClean="0"/>
              <a:t>دولت</a:t>
            </a:r>
          </a:p>
          <a:p>
            <a:pPr algn="r" rtl="1"/>
            <a:endParaRPr lang="en-US" sz="2000" dirty="0"/>
          </a:p>
          <a:p>
            <a:pPr marL="0" indent="0" algn="r" rtl="1">
              <a:buNone/>
            </a:pPr>
            <a:r>
              <a:rPr lang="fa-IR" sz="2200" dirty="0" smtClean="0">
                <a:cs typeface="B Titr" pitchFamily="2" charset="-78"/>
              </a:rPr>
              <a:t>2)مشکلات اشتغال</a:t>
            </a:r>
            <a:endParaRPr lang="en-US" sz="2200" dirty="0" smtClean="0">
              <a:cs typeface="B Titr" pitchFamily="2" charset="-78"/>
            </a:endParaRPr>
          </a:p>
          <a:p>
            <a:pPr algn="r" rtl="1"/>
            <a:r>
              <a:rPr lang="fa-IR" sz="2000" dirty="0" smtClean="0"/>
              <a:t>الویت بالاتر حل مشکل بیکاری در مقابل افزایش جمعیت </a:t>
            </a:r>
          </a:p>
          <a:p>
            <a:pPr algn="r" rtl="1"/>
            <a:endParaRPr lang="fa-IR" sz="2000" dirty="0"/>
          </a:p>
          <a:p>
            <a:pPr marL="0" indent="0" algn="r" rtl="1">
              <a:buNone/>
            </a:pPr>
            <a:r>
              <a:rPr lang="fa-IR" sz="2200" dirty="0" smtClean="0">
                <a:cs typeface="B Titr" pitchFamily="2" charset="-78"/>
              </a:rPr>
              <a:t>3)توجه به کیفیت به جای کمیت</a:t>
            </a:r>
          </a:p>
          <a:p>
            <a:pPr algn="r" rtl="1"/>
            <a:r>
              <a:rPr lang="fa-IR" sz="2000" dirty="0"/>
              <a:t>افزايش تعداد فرزندان که هنر </a:t>
            </a:r>
            <a:r>
              <a:rPr lang="fa-IR" sz="2000" dirty="0" smtClean="0"/>
              <a:t>نيست حيوانات هم مي‌توانند... </a:t>
            </a:r>
            <a:r>
              <a:rPr lang="fa-IR" sz="2000" dirty="0"/>
              <a:t>برای فرزندان ارزش قائل </a:t>
            </a:r>
            <a:r>
              <a:rPr lang="fa-IR" sz="2000" dirty="0" smtClean="0"/>
              <a:t>باشيم</a:t>
            </a:r>
            <a:endParaRPr lang="en-US" sz="2000" dirty="0" smtClean="0"/>
          </a:p>
          <a:p>
            <a:pPr algn="r" rtl="1"/>
            <a:r>
              <a:rPr lang="fa-IR" sz="2000" dirty="0"/>
              <a:t>تربیت ناصحیح فرزندان </a:t>
            </a:r>
            <a:r>
              <a:rPr lang="fa-IR" sz="2000" dirty="0" smtClean="0"/>
              <a:t>بیشتر، </a:t>
            </a:r>
            <a:r>
              <a:rPr lang="fa-IR" sz="2000" dirty="0"/>
              <a:t>با توجه به مشغله </a:t>
            </a:r>
            <a:r>
              <a:rPr lang="fa-IR" sz="2000" dirty="0" smtClean="0"/>
              <a:t>والدین</a:t>
            </a:r>
            <a:endParaRPr lang="fa-IR" sz="2000"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53</a:t>
            </a:fld>
            <a:endParaRPr lang="en-US"/>
          </a:p>
        </p:txBody>
      </p:sp>
      <p:pic>
        <p:nvPicPr>
          <p:cNvPr id="2050" name="Picture 2" descr="H:\کنترل جمعیت\overpop4.bmp"/>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99643" l="0" r="100000">
                        <a14:foregroundMark x1="12692" y1="64286" x2="12692" y2="64286"/>
                        <a14:foregroundMark x1="13462" y1="69286" x2="13462" y2="69286"/>
                      </a14:backgroundRemoval>
                    </a14:imgEffect>
                  </a14:imgLayer>
                </a14:imgProps>
              </a:ext>
              <a:ext uri="{28A0092B-C50C-407E-A947-70E740481C1C}">
                <a14:useLocalDpi xmlns:a14="http://schemas.microsoft.com/office/drawing/2010/main" val="0"/>
              </a:ext>
            </a:extLst>
          </a:blip>
          <a:srcRect/>
          <a:stretch>
            <a:fillRect/>
          </a:stretch>
        </p:blipFill>
        <p:spPr bwMode="auto">
          <a:xfrm>
            <a:off x="467544" y="2066418"/>
            <a:ext cx="2476500" cy="266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64307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620688"/>
            <a:ext cx="8229600" cy="866360"/>
          </a:xfrm>
        </p:spPr>
        <p:txBody>
          <a:bodyPr>
            <a:noAutofit/>
          </a:bodyPr>
          <a:lstStyle/>
          <a:p>
            <a:r>
              <a:rPr lang="fa-IR" sz="3600" b="1" dirty="0" smtClean="0"/>
              <a:t>افزایش میلیونی جمعیت، سناریویی غیر قابل تحقق</a:t>
            </a:r>
            <a:endParaRPr lang="en-US" sz="3600" dirty="0"/>
          </a:p>
        </p:txBody>
      </p:sp>
      <p:sp>
        <p:nvSpPr>
          <p:cNvPr id="3" name="Content Placeholder 2"/>
          <p:cNvSpPr>
            <a:spLocks noGrp="1"/>
          </p:cNvSpPr>
          <p:nvPr>
            <p:ph idx="1"/>
          </p:nvPr>
        </p:nvSpPr>
        <p:spPr/>
        <p:txBody>
          <a:bodyPr>
            <a:normAutofit/>
          </a:bodyPr>
          <a:lstStyle/>
          <a:p>
            <a:pPr algn="r" rtl="1">
              <a:lnSpc>
                <a:spcPct val="150000"/>
              </a:lnSpc>
            </a:pPr>
            <a:r>
              <a:rPr lang="fa-IR" sz="2000" dirty="0" smtClean="0"/>
              <a:t>برخی از سیاسیون و دانشگاهیان: رسیدن جمعیت ایران در 1404 به 120 میلیون نفر در صورت تحقق حمایت دولت </a:t>
            </a:r>
          </a:p>
          <a:p>
            <a:pPr algn="r" rtl="1">
              <a:lnSpc>
                <a:spcPct val="150000"/>
              </a:lnSpc>
            </a:pPr>
            <a:r>
              <a:rPr lang="fa-IR" sz="2000" dirty="0" smtClean="0">
                <a:cs typeface="B Nazanin" pitchFamily="2" charset="-78"/>
              </a:rPr>
              <a:t>آیا امکان دارد </a:t>
            </a:r>
            <a:r>
              <a:rPr lang="ar-SA" sz="2000" dirty="0" smtClean="0">
                <a:cs typeface="B Nazanin" pitchFamily="2" charset="-78"/>
              </a:rPr>
              <a:t>سطح باروري ايران تا سال 1405</a:t>
            </a:r>
            <a:r>
              <a:rPr lang="fa-IR" sz="2000" dirty="0" smtClean="0"/>
              <a:t>(برای رسیدن به جمعیت 120 میلیونی)</a:t>
            </a:r>
            <a:r>
              <a:rPr lang="ar-SA" sz="2000" dirty="0" smtClean="0">
                <a:cs typeface="B Nazanin" pitchFamily="2" charset="-78"/>
              </a:rPr>
              <a:t>،</a:t>
            </a:r>
            <a:r>
              <a:rPr lang="fa-IR" sz="2000" dirty="0" smtClean="0">
                <a:cs typeface="B Nazanin" pitchFamily="2" charset="-78"/>
              </a:rPr>
              <a:t> از 1.8</a:t>
            </a:r>
            <a:r>
              <a:rPr lang="ar-SA" sz="2000" dirty="0" smtClean="0">
                <a:cs typeface="B Nazanin" pitchFamily="2" charset="-78"/>
              </a:rPr>
              <a:t> به 6.3 فرزند افزايش يابد</a:t>
            </a:r>
            <a:r>
              <a:rPr lang="fa-IR" sz="2000" dirty="0" smtClean="0">
                <a:cs typeface="B Nazanin" pitchFamily="2" charset="-78"/>
              </a:rPr>
              <a:t>؟</a:t>
            </a:r>
          </a:p>
          <a:p>
            <a:pPr algn="r" rtl="1">
              <a:lnSpc>
                <a:spcPct val="150000"/>
              </a:lnSpc>
            </a:pPr>
            <a:r>
              <a:rPr lang="fa-IR" sz="2000" dirty="0" smtClean="0">
                <a:cs typeface="B Nazanin" pitchFamily="2" charset="-78"/>
              </a:rPr>
              <a:t>براساس </a:t>
            </a:r>
            <a:r>
              <a:rPr lang="ar-SA" sz="2000" dirty="0" smtClean="0">
                <a:cs typeface="B Nazanin" pitchFamily="2" charset="-78"/>
              </a:rPr>
              <a:t>تجربه جهاني تحولات باروري روند كاهشي باروري حتي با سياست</a:t>
            </a:r>
            <a:r>
              <a:rPr lang="fa-IR" sz="2000" dirty="0" smtClean="0">
                <a:cs typeface="B Nazanin" pitchFamily="2" charset="-78"/>
              </a:rPr>
              <a:t>‌</a:t>
            </a:r>
            <a:r>
              <a:rPr lang="ar-SA" sz="2000" dirty="0" smtClean="0">
                <a:cs typeface="B Nazanin" pitchFamily="2" charset="-78"/>
              </a:rPr>
              <a:t>هاي تشويقي به راحتي معكوس نخواهد شد. </a:t>
            </a:r>
            <a:endParaRPr lang="fa-IR" sz="2000" dirty="0" smtClean="0">
              <a:cs typeface="B Nazanin" pitchFamily="2" charset="-78"/>
            </a:endParaRPr>
          </a:p>
          <a:p>
            <a:pPr lvl="0" algn="r" rtl="1">
              <a:lnSpc>
                <a:spcPct val="150000"/>
              </a:lnSpc>
            </a:pPr>
            <a:r>
              <a:rPr lang="fa-IR" sz="2000" dirty="0" smtClean="0">
                <a:cs typeface="B Nazanin" pitchFamily="2" charset="-78"/>
              </a:rPr>
              <a:t>اگر </a:t>
            </a:r>
            <a:r>
              <a:rPr lang="fa-IR" sz="2000" dirty="0">
                <a:cs typeface="B Nazanin" pitchFamily="2" charset="-78"/>
              </a:rPr>
              <a:t>روزي بتوانيم روند کاهش نرخ باروري را کنترل نموده و به سمت افزايش نرخ باروري تا سطح بالاتر از نرخ جانشيني يعني 2.1 فرزند حرکت کنيم حداقل 80 تا 90 سال طول مي‌کشد تا جمعيت کشور ايران به 150 ميليون نفر برسد.</a:t>
            </a:r>
            <a:endParaRPr lang="en-US" sz="2000" dirty="0">
              <a:cs typeface="B Nazanin" pitchFamily="2" charset="-78"/>
            </a:endParaRPr>
          </a:p>
          <a:p>
            <a:pPr algn="r" rtl="1">
              <a:lnSpc>
                <a:spcPct val="150000"/>
              </a:lnSpc>
            </a:pPr>
            <a:endParaRPr lang="en-US" sz="2000" dirty="0" smtClean="0">
              <a:cs typeface="B Nazanin" pitchFamily="2" charset="-78"/>
            </a:endParaRPr>
          </a:p>
          <a:p>
            <a:pPr algn="r" rtl="1">
              <a:lnSpc>
                <a:spcPct val="150000"/>
              </a:lnSpc>
            </a:pPr>
            <a:endParaRPr lang="en-US" sz="2000" dirty="0">
              <a:cs typeface="B Nazanin" pitchFamily="2" charset="-78"/>
            </a:endParaRPr>
          </a:p>
        </p:txBody>
      </p:sp>
      <p:sp>
        <p:nvSpPr>
          <p:cNvPr id="4" name="Slide Number Placeholder 3"/>
          <p:cNvSpPr>
            <a:spLocks noGrp="1"/>
          </p:cNvSpPr>
          <p:nvPr>
            <p:ph type="sldNum" sz="quarter" idx="12"/>
          </p:nvPr>
        </p:nvSpPr>
        <p:spPr/>
        <p:txBody>
          <a:bodyPr/>
          <a:lstStyle/>
          <a:p>
            <a:fld id="{4403A72F-1100-4E64-BAB1-D85BD15939DA}" type="slidenum">
              <a:rPr lang="en-US" smtClean="0"/>
              <a:pPr/>
              <a:t>54</a:t>
            </a:fld>
            <a:endParaRPr lang="en-US"/>
          </a:p>
        </p:txBody>
      </p:sp>
    </p:spTree>
    <p:extLst>
      <p:ext uri="{BB962C8B-B14F-4D97-AF65-F5344CB8AC3E}">
        <p14:creationId xmlns:p14="http://schemas.microsoft.com/office/powerpoint/2010/main" val="2033543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K:\Jamiat\obama-offshore-drillin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009" y="1556792"/>
            <a:ext cx="2771799" cy="2078849"/>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67544" y="620688"/>
            <a:ext cx="8229600" cy="722344"/>
          </a:xfrm>
        </p:spPr>
        <p:txBody>
          <a:bodyPr>
            <a:noAutofit/>
          </a:bodyPr>
          <a:lstStyle/>
          <a:p>
            <a:r>
              <a:rPr lang="fa-IR" sz="4000" dirty="0" smtClean="0"/>
              <a:t>منابع کشور پاسخگوی جمعیت در حال رشد؟</a:t>
            </a:r>
            <a:endParaRPr lang="en-US" sz="4000" dirty="0"/>
          </a:p>
        </p:txBody>
      </p:sp>
      <p:sp>
        <p:nvSpPr>
          <p:cNvPr id="3" name="Content Placeholder 2"/>
          <p:cNvSpPr>
            <a:spLocks noGrp="1"/>
          </p:cNvSpPr>
          <p:nvPr>
            <p:ph idx="1"/>
          </p:nvPr>
        </p:nvSpPr>
        <p:spPr/>
        <p:txBody>
          <a:bodyPr>
            <a:normAutofit lnSpcReduction="10000"/>
          </a:bodyPr>
          <a:lstStyle/>
          <a:p>
            <a:pPr algn="r" rtl="1">
              <a:lnSpc>
                <a:spcPct val="150000"/>
              </a:lnSpc>
              <a:buNone/>
            </a:pPr>
            <a:r>
              <a:rPr lang="fa-IR" b="1" dirty="0" smtClean="0"/>
              <a:t>ایران</a:t>
            </a:r>
          </a:p>
          <a:p>
            <a:pPr algn="r" rtl="1">
              <a:lnSpc>
                <a:spcPct val="150000"/>
              </a:lnSpc>
            </a:pPr>
            <a:r>
              <a:rPr lang="fa-IR" dirty="0" smtClean="0"/>
              <a:t>دومین دارنده منبع گاز (18% ذخایر گاز جهان) </a:t>
            </a:r>
          </a:p>
          <a:p>
            <a:pPr algn="r" rtl="1">
              <a:lnSpc>
                <a:spcPct val="150000"/>
              </a:lnSpc>
            </a:pPr>
            <a:r>
              <a:rPr lang="fa-IR" dirty="0" smtClean="0"/>
              <a:t>سومین دارنده منابع نفت جهان (11% ذخایر نفت جهان) </a:t>
            </a:r>
          </a:p>
          <a:p>
            <a:pPr algn="r" rtl="1">
              <a:lnSpc>
                <a:spcPct val="150000"/>
              </a:lnSpc>
            </a:pPr>
            <a:r>
              <a:rPr lang="fa-IR" dirty="0" smtClean="0"/>
              <a:t>در اختیار داشتن حدود 2درصد از منابع معدنی </a:t>
            </a:r>
          </a:p>
          <a:p>
            <a:pPr algn="r" rtl="1">
              <a:lnSpc>
                <a:spcPct val="150000"/>
              </a:lnSpc>
            </a:pPr>
            <a:r>
              <a:rPr lang="fa-IR" dirty="0" smtClean="0"/>
              <a:t>جمعیت ایران تنها یک درصد از جمعیت جهان!</a:t>
            </a:r>
          </a:p>
          <a:p>
            <a:pPr marL="0" indent="0" algn="ctr" rtl="1">
              <a:lnSpc>
                <a:spcPct val="150000"/>
              </a:lnSpc>
              <a:buNone/>
            </a:pPr>
            <a:r>
              <a:rPr lang="fa-IR" b="1" dirty="0" smtClean="0"/>
              <a:t>جمعیت در کشورهایی که از منابع زیرزمینی و رو زمینی و موقعیت استراتژیک برخوردارند جزو ارکان اصلی و راهبردی محسوب می‌شود.</a:t>
            </a:r>
            <a:endParaRPr lang="en-US" b="1" dirty="0" smtClean="0"/>
          </a:p>
          <a:p>
            <a:pPr algn="ctr" rtl="1">
              <a:lnSpc>
                <a:spcPct val="150000"/>
              </a:lnSpc>
            </a:pPr>
            <a:endParaRPr lang="en-US" b="1"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55</a:t>
            </a:fld>
            <a:endParaRPr lang="en-US"/>
          </a:p>
        </p:txBody>
      </p:sp>
    </p:spTree>
    <p:extLst>
      <p:ext uri="{BB962C8B-B14F-4D97-AF65-F5344CB8AC3E}">
        <p14:creationId xmlns:p14="http://schemas.microsoft.com/office/powerpoint/2010/main" val="6819969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332656"/>
            <a:ext cx="8229600" cy="1143000"/>
          </a:xfrm>
        </p:spPr>
        <p:txBody>
          <a:bodyPr>
            <a:noAutofit/>
          </a:bodyPr>
          <a:lstStyle/>
          <a:p>
            <a:r>
              <a:rPr lang="fa-IR" sz="4000" dirty="0" smtClean="0"/>
              <a:t>تراکم جمعیت در کیلومتر مربع برای قاره آسیا</a:t>
            </a:r>
            <a:endParaRPr lang="en-US" sz="40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517269101"/>
              </p:ext>
            </p:extLst>
          </p:nvPr>
        </p:nvGraphicFramePr>
        <p:xfrm>
          <a:off x="467544" y="1844824"/>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2"/>
          </p:nvPr>
        </p:nvSpPr>
        <p:spPr/>
        <p:txBody>
          <a:bodyPr/>
          <a:lstStyle/>
          <a:p>
            <a:fld id="{4403A72F-1100-4E64-BAB1-D85BD15939DA}" type="slidenum">
              <a:rPr lang="en-US" smtClean="0"/>
              <a:pPr/>
              <a:t>56</a:t>
            </a:fld>
            <a:endParaRPr lang="en-US"/>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484784"/>
            <a:ext cx="1905000" cy="971550"/>
          </a:xfrm>
          <a:prstGeom prst="rect">
            <a:avLst/>
          </a:prstGeom>
        </p:spPr>
      </p:pic>
    </p:spTree>
    <p:extLst>
      <p:ext uri="{BB962C8B-B14F-4D97-AF65-F5344CB8AC3E}">
        <p14:creationId xmlns:p14="http://schemas.microsoft.com/office/powerpoint/2010/main" val="206628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1" name="asra31.mp3">
            <a:hlinkClick r:id="" action="ppaction://media"/>
          </p:cNvPr>
          <p:cNvPicPr>
            <a:picLocks noGrp="1" noChangeAspect="1"/>
          </p:cNvPicPr>
          <p:nvPr>
            <p:ph idx="1"/>
            <a:audioFile r:link="rId2"/>
            <p:extLst>
              <p:ext uri="{DAA4B4D4-6D71-4841-9C94-3DE7FCFB9230}">
                <p14:media xmlns:p14="http://schemas.microsoft.com/office/powerpoint/2010/main" r:embed="rId1"/>
              </p:ext>
            </p:extLst>
          </p:nvPr>
        </p:nvPicPr>
        <p:blipFill>
          <a:blip r:embed="rId4">
            <a:extLst>
              <a:ext uri="{28A0092B-C50C-407E-A947-70E740481C1C}">
                <a14:useLocalDpi xmlns:a14="http://schemas.microsoft.com/office/drawing/2010/main" val="0"/>
              </a:ext>
            </a:extLst>
          </a:blip>
          <a:stretch>
            <a:fillRect/>
          </a:stretch>
        </p:blipFill>
        <p:spPr>
          <a:xfrm>
            <a:off x="4267200" y="3824288"/>
            <a:ext cx="609600" cy="609600"/>
          </a:xfrm>
          <a:prstGeom prst="rect">
            <a:avLst/>
          </a:prstGeom>
          <a:noFill/>
          <a:ln>
            <a:noFill/>
          </a:ln>
        </p:spPr>
      </p:pic>
      <p:sp>
        <p:nvSpPr>
          <p:cNvPr id="4" name="Slide Number Placeholder 3"/>
          <p:cNvSpPr>
            <a:spLocks noGrp="1"/>
          </p:cNvSpPr>
          <p:nvPr>
            <p:ph type="sldNum" sz="quarter" idx="12"/>
          </p:nvPr>
        </p:nvSpPr>
        <p:spPr/>
        <p:txBody>
          <a:bodyPr/>
          <a:lstStyle/>
          <a:p>
            <a:fld id="{4403A72F-1100-4E64-BAB1-D85BD15939DA}" type="slidenum">
              <a:rPr lang="en-US" smtClean="0"/>
              <a:pPr/>
              <a:t>57</a:t>
            </a:fld>
            <a:endParaRPr lang="en-US"/>
          </a:p>
        </p:txBody>
      </p:sp>
      <p:pic>
        <p:nvPicPr>
          <p:cNvPr id="5" name="Picture 4"/>
          <p:cNvPicPr>
            <a:picLocks noChangeAspect="1"/>
          </p:cNvPicPr>
          <p:nvPr/>
        </p:nvPicPr>
        <p:blipFill>
          <a:blip r:embed="rId5">
            <a:lum bright="70000" contrast="-70000"/>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tretch>
            <a:fillRect/>
          </a:stretch>
        </p:blipFill>
        <p:spPr>
          <a:xfrm>
            <a:off x="3645" y="107776"/>
            <a:ext cx="9110870" cy="6705600"/>
          </a:xfrm>
          <a:prstGeom prst="rect">
            <a:avLst/>
          </a:prstGeom>
        </p:spPr>
      </p:pic>
      <p:sp>
        <p:nvSpPr>
          <p:cNvPr id="6" name="Title 1"/>
          <p:cNvSpPr txBox="1">
            <a:spLocks/>
          </p:cNvSpPr>
          <p:nvPr/>
        </p:nvSpPr>
        <p:spPr>
          <a:xfrm>
            <a:off x="395536" y="764704"/>
            <a:ext cx="8229600" cy="1143000"/>
          </a:xfrm>
          <a:prstGeom prst="rect">
            <a:avLst/>
          </a:prstGeom>
        </p:spPr>
        <p:txBody>
          <a:bodyPr vert="horz" lIns="0" rIns="0" bIns="0" anchor="b">
            <a:normAutofit/>
          </a:bodyPr>
          <a:lstStyle>
            <a:lvl1pPr algn="ctr" rtl="1" eaLnBrk="1" latinLnBrk="0" hangingPunct="1">
              <a:spcBef>
                <a:spcPct val="0"/>
              </a:spcBef>
              <a:buNone/>
              <a:defRPr kumimoji="0" sz="5000" b="0" kern="1200">
                <a:ln>
                  <a:noFill/>
                </a:ln>
                <a:solidFill>
                  <a:schemeClr val="tx2"/>
                </a:solidFill>
                <a:effectLst/>
                <a:latin typeface="+mj-lt"/>
                <a:ea typeface="+mj-ea"/>
                <a:cs typeface="B Titr" pitchFamily="2" charset="-78"/>
              </a:defRPr>
            </a:lvl1pPr>
          </a:lstStyle>
          <a:p>
            <a:r>
              <a:rPr lang="fa-IR" sz="4400" smtClean="0">
                <a:cs typeface="B Titr"/>
              </a:rPr>
              <a:t>دیدگاه اسلام درباره افزایش جمعیت</a:t>
            </a:r>
            <a:endParaRPr lang="en-US" sz="4400" dirty="0">
              <a:cs typeface="B Titr"/>
            </a:endParaRPr>
          </a:p>
        </p:txBody>
      </p:sp>
      <p:pic>
        <p:nvPicPr>
          <p:cNvPr id="7" name="Picture 3" descr="C:\Users\Dell\Desktop\Jamiat\ولا تقتلو.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504" y="1916832"/>
            <a:ext cx="8839200" cy="1619250"/>
          </a:xfrm>
          <a:prstGeom prst="rect">
            <a:avLst/>
          </a:prstGeom>
          <a:noFill/>
          <a:ln>
            <a:noFill/>
          </a:ln>
          <a:effectLst>
            <a:softEdge rad="317500"/>
          </a:effectLst>
          <a:extLst>
            <a:ext uri="{909E8E84-426E-40DD-AFC4-6F175D3DCCD1}">
              <a14:hiddenFill xmlns:a14="http://schemas.microsoft.com/office/drawing/2010/main">
                <a:solidFill>
                  <a:srgbClr val="FFFFFF"/>
                </a:solidFill>
              </a14:hiddenFill>
            </a:ext>
          </a:extLst>
        </p:spPr>
      </p:pic>
      <p:sp>
        <p:nvSpPr>
          <p:cNvPr id="8" name="Subtitle 2"/>
          <p:cNvSpPr txBox="1">
            <a:spLocks/>
          </p:cNvSpPr>
          <p:nvPr/>
        </p:nvSpPr>
        <p:spPr>
          <a:xfrm>
            <a:off x="457200" y="3544341"/>
            <a:ext cx="8229600" cy="2620963"/>
          </a:xfrm>
          <a:prstGeom prst="rect">
            <a:avLst/>
          </a:prstGeom>
        </p:spPr>
        <p:txBody>
          <a:bodyPr vert="horz">
            <a:normAutofit/>
          </a:bodyPr>
          <a:lst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ctr">
              <a:lnSpc>
                <a:spcPct val="200000"/>
              </a:lnSpc>
              <a:buFont typeface="Wingdings 2"/>
              <a:buNone/>
            </a:pPr>
            <a:r>
              <a:rPr lang="ar-SA" sz="3200" dirty="0" smtClean="0">
                <a:latin typeface="IranNastaliq" pitchFamily="18" charset="0"/>
                <a:cs typeface="IranNastaliq" pitchFamily="18" charset="0"/>
              </a:rPr>
              <a:t>فرزندانتان را از بيم تنگدستى نكشيد ؛ ما به آنان و شما روزى مى‏دهيم ، يقيناً كشتن آنان گناهى بزرگ است</a:t>
            </a:r>
            <a:r>
              <a:rPr lang="fa-IR" sz="3200" dirty="0" smtClean="0">
                <a:latin typeface="IranNastaliq" pitchFamily="18" charset="0"/>
                <a:cs typeface="IranNastaliq" pitchFamily="18" charset="0"/>
              </a:rPr>
              <a:t>. {</a:t>
            </a:r>
            <a:r>
              <a:rPr lang="fa-IR" sz="3200" b="1" dirty="0" smtClean="0">
                <a:latin typeface="IranNastaliq" pitchFamily="18" charset="0"/>
                <a:cs typeface="B Nazanin" pitchFamily="2" charset="-78"/>
              </a:rPr>
              <a:t>31</a:t>
            </a:r>
            <a:r>
              <a:rPr lang="fa-IR" sz="3200" dirty="0" smtClean="0">
                <a:latin typeface="IranNastaliq" pitchFamily="18" charset="0"/>
                <a:cs typeface="IranNastaliq" pitchFamily="18" charset="0"/>
              </a:rPr>
              <a:t> اسرا}</a:t>
            </a:r>
            <a:endParaRPr lang="en-US" sz="3200" dirty="0" smtClean="0">
              <a:latin typeface="IranNastaliq" pitchFamily="18" charset="0"/>
              <a:cs typeface="IranNastaliq" pitchFamily="18" charset="0"/>
            </a:endParaRPr>
          </a:p>
          <a:p>
            <a:pPr algn="ctr">
              <a:lnSpc>
                <a:spcPct val="200000"/>
              </a:lnSpc>
            </a:pPr>
            <a:endParaRPr lang="en-US" sz="3200" dirty="0" smtClean="0">
              <a:latin typeface="IranNastaliq" pitchFamily="18" charset="0"/>
              <a:cs typeface="IranNastaliq" pitchFamily="18" charset="0"/>
            </a:endParaRPr>
          </a:p>
          <a:p>
            <a:pPr algn="ctr">
              <a:lnSpc>
                <a:spcPct val="200000"/>
              </a:lnSpc>
            </a:pPr>
            <a:endParaRPr lang="en-US" sz="3200" dirty="0">
              <a:latin typeface="IranNastaliq" pitchFamily="18" charset="0"/>
              <a:cs typeface="IranNastaliq" pitchFamily="18" charset="0"/>
            </a:endParaRPr>
          </a:p>
        </p:txBody>
      </p:sp>
      <p:pic>
        <p:nvPicPr>
          <p:cNvPr id="12" name="asra3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extLst>
              <a:ext uri="{BEBA8EAE-BF5A-486C-A8C5-ECC9F3942E4B}">
                <a14:imgProps xmlns:a14="http://schemas.microsoft.com/office/drawing/2010/main">
                  <a14:imgLayer r:embed="rId9">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35496" y="6525344"/>
            <a:ext cx="312822" cy="312822"/>
          </a:xfrm>
          <a:prstGeom prst="rect">
            <a:avLst/>
          </a:prstGeom>
        </p:spPr>
      </p:pic>
    </p:spTree>
    <p:extLst>
      <p:ext uri="{BB962C8B-B14F-4D97-AF65-F5344CB8AC3E}">
        <p14:creationId xmlns:p14="http://schemas.microsoft.com/office/powerpoint/2010/main" val="96638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894" fill="hold"/>
                                        <p:tgtEl>
                                          <p:spTgt spid="12"/>
                                        </p:tgtEl>
                                      </p:cBhvr>
                                    </p:cmd>
                                  </p:childTnLst>
                                </p:cTn>
                              </p:par>
                              <p:par>
                                <p:cTn id="7" presetID="10"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11"/>
                </p:tgtEl>
              </p:cMediaNode>
            </p:audio>
            <p:audio>
              <p:cMediaNode vol="80000">
                <p:cTn id="11" fill="hold" display="0">
                  <p:stCondLst>
                    <p:cond delay="indefinite"/>
                  </p:stCondLst>
                  <p:endCondLst>
                    <p:cond evt="onStopAudio" delay="0">
                      <p:tgtEl>
                        <p:sldTgt/>
                      </p:tgtEl>
                    </p:cond>
                  </p:endCondLst>
                </p:cTn>
                <p:tgtEl>
                  <p:spTgt spid="12"/>
                </p:tgtEl>
              </p:cMediaNode>
            </p:audio>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lnSpc>
                <a:spcPct val="150000"/>
              </a:lnSpc>
              <a:buNone/>
            </a:pPr>
            <a:endParaRPr lang="en-US" sz="1400" dirty="0" smtClean="0">
              <a:latin typeface="IranNastaliq" pitchFamily="18" charset="0"/>
              <a:cs typeface="IranNastaliq" pitchFamily="18" charset="0"/>
            </a:endParaRPr>
          </a:p>
          <a:p>
            <a:pPr marL="0" indent="0">
              <a:lnSpc>
                <a:spcPct val="150000"/>
              </a:lnSpc>
              <a:buNone/>
            </a:pPr>
            <a:r>
              <a:rPr lang="fa-IR" dirty="0">
                <a:latin typeface="IranNastaliq" pitchFamily="18" charset="0"/>
                <a:cs typeface="IranNastaliq" pitchFamily="18" charset="0"/>
              </a:rPr>
              <a:t>مال و فرزندان ، آرايش و زيور زندگى دنيا هستند ، ولى اعمال شايسته پايدار نزد پروردگارت از جهت پاداش بهتر و از لحاظ اميد داشتن به آنها نيكوتر است . </a:t>
            </a:r>
            <a:r>
              <a:rPr lang="fa-IR" dirty="0" smtClean="0">
                <a:latin typeface="IranNastaliq" pitchFamily="18" charset="0"/>
                <a:cs typeface="IranNastaliq" pitchFamily="18" charset="0"/>
              </a:rPr>
              <a:t>{</a:t>
            </a:r>
            <a:r>
              <a:rPr lang="fa-IR" b="1" dirty="0" smtClean="0">
                <a:latin typeface="IranNastaliq" pitchFamily="18" charset="0"/>
              </a:rPr>
              <a:t>46</a:t>
            </a:r>
            <a:r>
              <a:rPr lang="fa-IR" dirty="0" smtClean="0">
                <a:latin typeface="IranNastaliq" pitchFamily="18" charset="0"/>
                <a:cs typeface="IranNastaliq" pitchFamily="18" charset="0"/>
              </a:rPr>
              <a:t>کهف}</a:t>
            </a:r>
            <a:endParaRPr lang="en-US" dirty="0">
              <a:latin typeface="IranNastaliq" pitchFamily="18" charset="0"/>
              <a:cs typeface="IranNastaliq" pitchFamily="18" charset="0"/>
            </a:endParaRPr>
          </a:p>
          <a:p>
            <a:pPr marL="0" indent="0">
              <a:lnSpc>
                <a:spcPct val="150000"/>
              </a:lnSpc>
              <a:buNone/>
            </a:pPr>
            <a:endParaRPr lang="en-US" dirty="0">
              <a:latin typeface="IranNastaliq" pitchFamily="18" charset="0"/>
              <a:cs typeface="IranNastaliq" pitchFamily="18" charset="0"/>
            </a:endParaRPr>
          </a:p>
        </p:txBody>
      </p:sp>
      <p:sp>
        <p:nvSpPr>
          <p:cNvPr id="4" name="Slide Number Placeholder 3"/>
          <p:cNvSpPr>
            <a:spLocks noGrp="1"/>
          </p:cNvSpPr>
          <p:nvPr>
            <p:ph type="sldNum" sz="quarter" idx="12"/>
          </p:nvPr>
        </p:nvSpPr>
        <p:spPr/>
        <p:txBody>
          <a:bodyPr/>
          <a:lstStyle/>
          <a:p>
            <a:fld id="{4403A72F-1100-4E64-BAB1-D85BD15939DA}" type="slidenum">
              <a:rPr lang="en-US" smtClean="0"/>
              <a:pPr/>
              <a:t>58</a:t>
            </a:fld>
            <a:endParaRPr lang="en-US"/>
          </a:p>
        </p:txBody>
      </p:sp>
      <p:pic>
        <p:nvPicPr>
          <p:cNvPr id="5" name="kahf46.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extLst>
              <a:ext uri="{28A0092B-C50C-407E-A947-70E740481C1C}">
                <a14:useLocalDpi xmlns:a14="http://schemas.microsoft.com/office/drawing/2010/main" val="0"/>
              </a:ext>
            </a:extLst>
          </a:blip>
          <a:stretch>
            <a:fillRect/>
          </a:stretch>
        </p:blipFill>
        <p:spPr>
          <a:xfrm>
            <a:off x="0" y="6553200"/>
            <a:ext cx="304800" cy="304800"/>
          </a:xfrm>
          <a:prstGeom prst="rect">
            <a:avLst/>
          </a:prstGeom>
        </p:spPr>
      </p:pic>
      <p:pic>
        <p:nvPicPr>
          <p:cNvPr id="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40152" y="1401969"/>
            <a:ext cx="1565765" cy="137895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descr="C:\Users\Sheida\Desktop\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520" y="1595648"/>
            <a:ext cx="8352928" cy="1473312"/>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Sheida\Desktop\1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7584" y="4067175"/>
            <a:ext cx="2952750" cy="2638425"/>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1157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803" fill="hold"/>
                                        <p:tgtEl>
                                          <p:spTgt spid="5"/>
                                        </p:tgtEl>
                                      </p:cBhvr>
                                    </p:cmd>
                                  </p:childTnLst>
                                </p:cTn>
                              </p:par>
                              <p:par>
                                <p:cTn id="7" presetID="10" presetClass="entr" presetSubtype="0" fill="hold" nodeType="withEffect">
                                  <p:stCondLst>
                                    <p:cond delay="100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2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5"/>
                </p:tgtEl>
              </p:cMediaNode>
            </p:audio>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0451" y="1484784"/>
            <a:ext cx="1565765" cy="137895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p:txBody>
          <a:bodyPr/>
          <a:lstStyle/>
          <a:p>
            <a:endParaRPr lang="en-US" dirty="0" smtClean="0"/>
          </a:p>
          <a:p>
            <a:endParaRPr lang="en-US" dirty="0"/>
          </a:p>
          <a:p>
            <a:endParaRPr lang="en-US" dirty="0" smtClean="0"/>
          </a:p>
          <a:p>
            <a:pPr marL="0" indent="0">
              <a:lnSpc>
                <a:spcPct val="150000"/>
              </a:lnSpc>
              <a:buNone/>
            </a:pPr>
            <a:r>
              <a:rPr lang="fa-IR" sz="2600" dirty="0" smtClean="0">
                <a:latin typeface="IranNastaliq" pitchFamily="18" charset="0"/>
                <a:cs typeface="IranNastaliq" pitchFamily="18" charset="0"/>
              </a:rPr>
              <a:t>قطعاً كسانى كه فرزندان خود را از روى سبك مغزى و جهالت كشته‏اند ، و آنچه را خدا روزى آنان كرده بود بر پايه دروغ بستن به خدا حرام شمرده‏اند ، زيان كردند ؛ به راستى كه گمراه شدند و هدايت يافته نبودند .{</a:t>
            </a:r>
            <a:r>
              <a:rPr lang="fa-IR" sz="2600" b="1" dirty="0" smtClean="0">
                <a:latin typeface="IranNastaliq" pitchFamily="18" charset="0"/>
              </a:rPr>
              <a:t>140</a:t>
            </a:r>
            <a:r>
              <a:rPr lang="fa-IR" sz="2600" dirty="0" smtClean="0">
                <a:latin typeface="IranNastaliq" pitchFamily="18" charset="0"/>
                <a:cs typeface="IranNastaliq" pitchFamily="18" charset="0"/>
              </a:rPr>
              <a:t>انعام}</a:t>
            </a:r>
            <a:endParaRPr lang="en-US" sz="2600" dirty="0">
              <a:latin typeface="IranNastaliq" pitchFamily="18" charset="0"/>
              <a:cs typeface="IranNastaliq" pitchFamily="18" charset="0"/>
            </a:endParaRPr>
          </a:p>
        </p:txBody>
      </p:sp>
      <p:sp>
        <p:nvSpPr>
          <p:cNvPr id="4" name="Slide Number Placeholder 3"/>
          <p:cNvSpPr>
            <a:spLocks noGrp="1"/>
          </p:cNvSpPr>
          <p:nvPr>
            <p:ph type="sldNum" sz="quarter" idx="12"/>
          </p:nvPr>
        </p:nvSpPr>
        <p:spPr/>
        <p:txBody>
          <a:bodyPr/>
          <a:lstStyle/>
          <a:p>
            <a:fld id="{4403A72F-1100-4E64-BAB1-D85BD15939DA}" type="slidenum">
              <a:rPr lang="en-US" smtClean="0"/>
              <a:pPr/>
              <a:t>59</a:t>
            </a:fld>
            <a:endParaRPr lang="en-US"/>
          </a:p>
        </p:txBody>
      </p:sp>
      <p:pic>
        <p:nvPicPr>
          <p:cNvPr id="1026" name="Picture 2" descr="C:\Users\Sheida\Downloads\6_140.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4800" y="1690045"/>
            <a:ext cx="8441424" cy="149329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7">
            <a:grayscl/>
            <a:extLst>
              <a:ext uri="{BEBA8EAE-BF5A-486C-A8C5-ECC9F3942E4B}">
                <a14:imgProps xmlns:a14="http://schemas.microsoft.com/office/drawing/2010/main">
                  <a14:imgLayer r:embed="rId8">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115616" y="4633255"/>
            <a:ext cx="3528392" cy="2324137"/>
          </a:xfrm>
          <a:prstGeom prst="rect">
            <a:avLst/>
          </a:prstGeom>
          <a:ln>
            <a:noFill/>
          </a:ln>
          <a:effectLst>
            <a:softEdge rad="127000"/>
          </a:effectLst>
        </p:spPr>
      </p:pic>
      <p:pic>
        <p:nvPicPr>
          <p:cNvPr id="6" name="anaam14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extLst>
              <a:ext uri="{28A0092B-C50C-407E-A947-70E740481C1C}">
                <a14:useLocalDpi xmlns:a14="http://schemas.microsoft.com/office/drawing/2010/main" val="0"/>
              </a:ext>
            </a:extLst>
          </a:blip>
          <a:stretch>
            <a:fillRect/>
          </a:stretch>
        </p:blipFill>
        <p:spPr>
          <a:xfrm>
            <a:off x="10706" y="6525344"/>
            <a:ext cx="312822" cy="312822"/>
          </a:xfrm>
          <a:prstGeom prst="rect">
            <a:avLst/>
          </a:prstGeom>
        </p:spPr>
      </p:pic>
    </p:spTree>
    <p:extLst>
      <p:ext uri="{BB962C8B-B14F-4D97-AF65-F5344CB8AC3E}">
        <p14:creationId xmlns:p14="http://schemas.microsoft.com/office/powerpoint/2010/main" val="1070430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897" fill="hold"/>
                                        <p:tgtEl>
                                          <p:spTgt spid="6"/>
                                        </p:tgtEl>
                                      </p:cBhvr>
                                    </p:cmd>
                                  </p:childTnLst>
                                </p:cTn>
                              </p:par>
                              <p:par>
                                <p:cTn id="7" presetID="4" presetClass="entr" presetSubtype="16"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box(in)">
                                      <p:cBhvr>
                                        <p:cTn id="9" dur="2000"/>
                                        <p:tgtEl>
                                          <p:spTgt spid="2"/>
                                        </p:tgtEl>
                                      </p:cBhvr>
                                    </p:animEffect>
                                  </p:childTnLst>
                                </p:cTn>
                              </p:par>
                              <p:par>
                                <p:cTn id="10" presetID="10" presetClass="entr" presetSubtype="0" fill="hold" nodeType="withEffect">
                                  <p:stCondLst>
                                    <p:cond delay="10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3"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528" y="1988840"/>
            <a:ext cx="3707904" cy="1852728"/>
          </a:xfrm>
          <a:prstGeom prst="rect">
            <a:avLst/>
          </a:prstGeom>
        </p:spPr>
      </p:pic>
      <p:sp>
        <p:nvSpPr>
          <p:cNvPr id="4" name="Title 1"/>
          <p:cNvSpPr>
            <a:spLocks noGrp="1"/>
          </p:cNvSpPr>
          <p:nvPr>
            <p:ph type="title"/>
          </p:nvPr>
        </p:nvSpPr>
        <p:spPr>
          <a:xfrm>
            <a:off x="323528" y="260648"/>
            <a:ext cx="8229600" cy="1143000"/>
          </a:xfrm>
        </p:spPr>
        <p:txBody>
          <a:bodyPr>
            <a:normAutofit/>
          </a:bodyPr>
          <a:lstStyle/>
          <a:p>
            <a:pPr rtl="1"/>
            <a:r>
              <a:rPr lang="fa-IR" sz="4000" dirty="0" smtClean="0"/>
              <a:t>سياست‌هاي</a:t>
            </a:r>
            <a:r>
              <a:rPr lang="en-US" sz="4000" dirty="0" smtClean="0"/>
              <a:t> </a:t>
            </a:r>
            <a:r>
              <a:rPr lang="fa-IR" sz="4000" dirty="0" smtClean="0"/>
              <a:t>جمعيتي </a:t>
            </a:r>
            <a:r>
              <a:rPr lang="fa-IR" sz="4000" b="1" dirty="0" smtClean="0"/>
              <a:t>در ایران</a:t>
            </a:r>
            <a:r>
              <a:rPr lang="fa-IR" sz="2200" b="1" dirty="0" smtClean="0"/>
              <a:t>(ادامه)</a:t>
            </a:r>
            <a:endParaRPr lang="en-US" sz="2200" dirty="0"/>
          </a:p>
        </p:txBody>
      </p:sp>
      <p:sp>
        <p:nvSpPr>
          <p:cNvPr id="3" name="Content Placeholder 2"/>
          <p:cNvSpPr>
            <a:spLocks noGrp="1"/>
          </p:cNvSpPr>
          <p:nvPr>
            <p:ph idx="1"/>
          </p:nvPr>
        </p:nvSpPr>
        <p:spPr>
          <a:xfrm>
            <a:off x="251520" y="1412776"/>
            <a:ext cx="8363842" cy="5230934"/>
          </a:xfrm>
        </p:spPr>
        <p:txBody>
          <a:bodyPr>
            <a:normAutofit fontScale="77500" lnSpcReduction="20000"/>
          </a:bodyPr>
          <a:lstStyle/>
          <a:p>
            <a:pPr algn="just" rtl="1">
              <a:buNone/>
            </a:pPr>
            <a:r>
              <a:rPr lang="fa-IR" dirty="0"/>
              <a:t> </a:t>
            </a:r>
            <a:r>
              <a:rPr lang="fa-IR" dirty="0" smtClean="0"/>
              <a:t>	</a:t>
            </a:r>
            <a:r>
              <a:rPr lang="fa-IR" b="1" u="sng" dirty="0" smtClean="0"/>
              <a:t>سال </a:t>
            </a:r>
            <a:r>
              <a:rPr lang="fa-IR" b="1" u="sng" dirty="0"/>
              <a:t>1371</a:t>
            </a:r>
          </a:p>
          <a:p>
            <a:pPr algn="just"/>
            <a:r>
              <a:rPr lang="fa-IR" dirty="0" smtClean="0"/>
              <a:t>مساعدت‌هاي </a:t>
            </a:r>
            <a:r>
              <a:rPr lang="fa-IR" dirty="0"/>
              <a:t>بين‌المللی در افزايش صد درصدي </a:t>
            </a:r>
            <a:endParaRPr lang="en-US" dirty="0" smtClean="0"/>
          </a:p>
          <a:p>
            <a:pPr algn="just" rtl="1">
              <a:buNone/>
            </a:pPr>
            <a:r>
              <a:rPr lang="en-US" dirty="0" smtClean="0"/>
              <a:t>    </a:t>
            </a:r>
            <a:r>
              <a:rPr lang="fa-IR" dirty="0" smtClean="0"/>
              <a:t>بودجه </a:t>
            </a:r>
            <a:r>
              <a:rPr lang="fa-IR" dirty="0"/>
              <a:t>کنترل جمعيت و تنظيم خانواده وزارت بهداشت </a:t>
            </a:r>
          </a:p>
          <a:p>
            <a:pPr algn="just"/>
            <a:r>
              <a:rPr lang="fa-IR" dirty="0" smtClean="0"/>
              <a:t>سرمايه‌گذاري </a:t>
            </a:r>
            <a:r>
              <a:rPr lang="fa-IR" dirty="0"/>
              <a:t>4 ميليون دلاري صندوق جمعيت </a:t>
            </a:r>
            <a:endParaRPr lang="en-US" dirty="0" smtClean="0"/>
          </a:p>
          <a:p>
            <a:pPr algn="just" rtl="1">
              <a:buNone/>
            </a:pPr>
            <a:r>
              <a:rPr lang="en-US" dirty="0" smtClean="0"/>
              <a:t>    </a:t>
            </a:r>
            <a:r>
              <a:rPr lang="fa-IR" dirty="0" smtClean="0"/>
              <a:t>سازمان </a:t>
            </a:r>
            <a:r>
              <a:rPr lang="fa-IR" dirty="0"/>
              <a:t>ملل متحد براي انجام پروژه‌هاي آموزشي </a:t>
            </a:r>
            <a:r>
              <a:rPr lang="fa-IR" dirty="0" smtClean="0"/>
              <a:t>و</a:t>
            </a:r>
            <a:endParaRPr lang="en-US" dirty="0" smtClean="0"/>
          </a:p>
          <a:p>
            <a:pPr algn="just" rtl="1">
              <a:buNone/>
            </a:pPr>
            <a:r>
              <a:rPr lang="en-US" dirty="0" smtClean="0"/>
              <a:t>   </a:t>
            </a:r>
            <a:r>
              <a:rPr lang="fa-IR" dirty="0" smtClean="0"/>
              <a:t> </a:t>
            </a:r>
            <a:r>
              <a:rPr lang="fa-IR" dirty="0"/>
              <a:t>تحقيقاتي کنترل جمعيت در </a:t>
            </a:r>
            <a:r>
              <a:rPr lang="fa-IR" dirty="0" smtClean="0"/>
              <a:t>ايران</a:t>
            </a:r>
            <a:endParaRPr lang="en-US" dirty="0" smtClean="0"/>
          </a:p>
          <a:p>
            <a:pPr algn="just"/>
            <a:r>
              <a:rPr lang="fa-IR" dirty="0" smtClean="0"/>
              <a:t>تشویق </a:t>
            </a:r>
            <a:r>
              <a:rPr lang="fa-IR" dirty="0"/>
              <a:t>ایران به دلیل ايجاد امکان دسترسي بيشتر </a:t>
            </a:r>
            <a:r>
              <a:rPr lang="fa-IR" dirty="0" smtClean="0"/>
              <a:t>به</a:t>
            </a:r>
            <a:r>
              <a:rPr lang="en-US" dirty="0"/>
              <a:t> </a:t>
            </a:r>
            <a:endParaRPr lang="en-US" dirty="0" smtClean="0"/>
          </a:p>
          <a:p>
            <a:pPr marL="0" indent="0" algn="just">
              <a:buNone/>
            </a:pPr>
            <a:r>
              <a:rPr lang="en-US" dirty="0" smtClean="0"/>
              <a:t>   </a:t>
            </a:r>
            <a:r>
              <a:rPr lang="fa-IR" dirty="0" smtClean="0"/>
              <a:t>خدمات</a:t>
            </a:r>
            <a:r>
              <a:rPr lang="en-US" dirty="0" smtClean="0"/>
              <a:t> </a:t>
            </a:r>
            <a:r>
              <a:rPr lang="fa-IR" dirty="0" smtClean="0"/>
              <a:t>تنظيم </a:t>
            </a:r>
            <a:r>
              <a:rPr lang="fa-IR" dirty="0"/>
              <a:t>خانواده توسط گروه بین المللی اقدام </a:t>
            </a:r>
            <a:r>
              <a:rPr lang="fa-IR" dirty="0" smtClean="0"/>
              <a:t>در</a:t>
            </a:r>
            <a:r>
              <a:rPr lang="en-US" dirty="0" smtClean="0"/>
              <a:t> </a:t>
            </a:r>
            <a:r>
              <a:rPr lang="fa-IR" dirty="0" smtClean="0"/>
              <a:t>مورد جمعیت</a:t>
            </a:r>
          </a:p>
          <a:p>
            <a:pPr algn="just" rtl="1">
              <a:buNone/>
            </a:pPr>
            <a:endParaRPr lang="fa-IR" dirty="0" smtClean="0"/>
          </a:p>
          <a:p>
            <a:pPr algn="just" rtl="1">
              <a:buNone/>
            </a:pPr>
            <a:r>
              <a:rPr lang="fa-IR" dirty="0" smtClean="0"/>
              <a:t>	</a:t>
            </a:r>
            <a:r>
              <a:rPr lang="fa-IR" b="1" u="sng" dirty="0" smtClean="0"/>
              <a:t>سال </a:t>
            </a:r>
            <a:r>
              <a:rPr lang="fa-IR" b="1" u="sng" dirty="0"/>
              <a:t>1372</a:t>
            </a:r>
          </a:p>
          <a:p>
            <a:pPr algn="just"/>
            <a:r>
              <a:rPr lang="fa-IR" dirty="0" smtClean="0"/>
              <a:t>تصويب </a:t>
            </a:r>
            <a:r>
              <a:rPr lang="fa-IR" dirty="0"/>
              <a:t>قانون تنظيم خانواده در مجلس مبنی بر حذف کلیه امتيازات متعلق به فرزندان بالاتر از رده 3 و ایجاد محدوديت‌ براي کثرت اولاد</a:t>
            </a:r>
          </a:p>
          <a:p>
            <a:pPr algn="just"/>
            <a:r>
              <a:rPr lang="fa-IR" dirty="0" smtClean="0"/>
              <a:t>بسیج </a:t>
            </a:r>
            <a:r>
              <a:rPr lang="fa-IR" dirty="0"/>
              <a:t>شدن بودجه و امکانات دستگاه‌ها و مراکز درماني، جهت سرويس‌دهي رايگان به مردم براي کنترل جمعيت توسط وزارت بهداشت</a:t>
            </a:r>
          </a:p>
          <a:p>
            <a:pPr algn="just"/>
            <a:r>
              <a:rPr lang="fa-IR" dirty="0" smtClean="0"/>
              <a:t>وام </a:t>
            </a:r>
            <a:r>
              <a:rPr lang="fa-IR" dirty="0"/>
              <a:t>150 ميليون دلاري صندوق جمعيت ملل متحد براي تنظيم خانواده در ايران </a:t>
            </a:r>
          </a:p>
          <a:p>
            <a:pPr algn="just"/>
            <a:r>
              <a:rPr lang="fa-IR" dirty="0" smtClean="0"/>
              <a:t>انتخاب </a:t>
            </a:r>
            <a:r>
              <a:rPr lang="fa-IR" dirty="0"/>
              <a:t>ايران به عنوان مرکزي براي آموزش کنترل جمعيت کشورهاي آسياي ميانه</a:t>
            </a:r>
          </a:p>
          <a:p>
            <a:pPr algn="just"/>
            <a:r>
              <a:rPr lang="fa-IR" dirty="0" smtClean="0"/>
              <a:t>قرار </a:t>
            </a:r>
            <a:r>
              <a:rPr lang="fa-IR" dirty="0"/>
              <a:t>گرفتن کمک 1.8 ميليون دلاري به ايران در محورهاي برنامه پنج ساله </a:t>
            </a:r>
            <a:r>
              <a:rPr lang="fa-IR" dirty="0" smtClean="0"/>
              <a:t>يونيسف</a:t>
            </a:r>
            <a:endParaRPr lang="en-US" dirty="0"/>
          </a:p>
        </p:txBody>
      </p:sp>
      <p:sp>
        <p:nvSpPr>
          <p:cNvPr id="2" name="Slide Number Placeholder 1"/>
          <p:cNvSpPr>
            <a:spLocks noGrp="1"/>
          </p:cNvSpPr>
          <p:nvPr>
            <p:ph type="sldNum" sz="quarter" idx="12"/>
          </p:nvPr>
        </p:nvSpPr>
        <p:spPr/>
        <p:txBody>
          <a:bodyPr/>
          <a:lstStyle/>
          <a:p>
            <a:fld id="{4403A72F-1100-4E64-BAB1-D85BD15939DA}" type="slidenum">
              <a:rPr lang="en-US" smtClean="0"/>
              <a:pPr/>
              <a:t>6</a:t>
            </a:fld>
            <a:endParaRPr lang="en-US" dirty="0"/>
          </a:p>
        </p:txBody>
      </p:sp>
    </p:spTree>
    <p:extLst>
      <p:ext uri="{BB962C8B-B14F-4D97-AF65-F5344CB8AC3E}">
        <p14:creationId xmlns:p14="http://schemas.microsoft.com/office/powerpoint/2010/main" val="1940137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0" dur="500"/>
                                        <p:tgtEl>
                                          <p:spTgt spid="3">
                                            <p:txEl>
                                              <p:pRg st="0" end="0"/>
                                            </p:txEl>
                                          </p:spTgt>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3" dur="500"/>
                                        <p:tgtEl>
                                          <p:spTgt spid="3">
                                            <p:txEl>
                                              <p:pRg st="1" end="1"/>
                                            </p:txEl>
                                          </p:spTgt>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6" dur="500"/>
                                        <p:tgtEl>
                                          <p:spTgt spid="3">
                                            <p:txEl>
                                              <p:pRg st="2" end="2"/>
                                            </p:txEl>
                                          </p:spTgt>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9" dur="500"/>
                                        <p:tgtEl>
                                          <p:spTgt spid="3">
                                            <p:txEl>
                                              <p:pRg st="3" end="3"/>
                                            </p:txEl>
                                          </p:spTgt>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2" dur="500"/>
                                        <p:tgtEl>
                                          <p:spTgt spid="3">
                                            <p:txEl>
                                              <p:pRg st="4" end="4"/>
                                            </p:txEl>
                                          </p:spTgt>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5" dur="500"/>
                                        <p:tgtEl>
                                          <p:spTgt spid="3">
                                            <p:txEl>
                                              <p:pRg st="5" end="5"/>
                                            </p:txEl>
                                          </p:spTgt>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8" dur="500"/>
                                        <p:tgtEl>
                                          <p:spTgt spid="3">
                                            <p:txEl>
                                              <p:pRg st="6" end="6"/>
                                            </p:txEl>
                                          </p:spTgt>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randombar(horizontal)">
                                      <p:cBhvr>
                                        <p:cTn id="31" dur="500"/>
                                        <p:tgtEl>
                                          <p:spTgt spid="3">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randombar(horizontal)">
                                      <p:cBhvr>
                                        <p:cTn id="36" dur="500"/>
                                        <p:tgtEl>
                                          <p:spTgt spid="3">
                                            <p:txEl>
                                              <p:pRg st="9" end="9"/>
                                            </p:txEl>
                                          </p:spTgt>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39" dur="500"/>
                                        <p:tgtEl>
                                          <p:spTgt spid="3">
                                            <p:txEl>
                                              <p:pRg st="10" end="10"/>
                                            </p:txEl>
                                          </p:spTgt>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42" dur="500"/>
                                        <p:tgtEl>
                                          <p:spTgt spid="3">
                                            <p:txEl>
                                              <p:pRg st="11" end="11"/>
                                            </p:txEl>
                                          </p:spTgt>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3">
                                            <p:txEl>
                                              <p:pRg st="12" end="12"/>
                                            </p:txEl>
                                          </p:spTgt>
                                        </p:tgtEl>
                                        <p:attrNameLst>
                                          <p:attrName>style.visibility</p:attrName>
                                        </p:attrNameLst>
                                      </p:cBhvr>
                                      <p:to>
                                        <p:strVal val="visible"/>
                                      </p:to>
                                    </p:set>
                                    <p:animEffect transition="in" filter="randombar(horizontal)">
                                      <p:cBhvr>
                                        <p:cTn id="45" dur="500"/>
                                        <p:tgtEl>
                                          <p:spTgt spid="3">
                                            <p:txEl>
                                              <p:pRg st="12" end="12"/>
                                            </p:txEl>
                                          </p:spTgt>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3">
                                            <p:txEl>
                                              <p:pRg st="13" end="13"/>
                                            </p:txEl>
                                          </p:spTgt>
                                        </p:tgtEl>
                                        <p:attrNameLst>
                                          <p:attrName>style.visibility</p:attrName>
                                        </p:attrNameLst>
                                      </p:cBhvr>
                                      <p:to>
                                        <p:strVal val="visible"/>
                                      </p:to>
                                    </p:set>
                                    <p:animEffect transition="in" filter="randombar(horizontal)">
                                      <p:cBhvr>
                                        <p:cTn id="48" dur="500"/>
                                        <p:tgtEl>
                                          <p:spTgt spid="3">
                                            <p:txEl>
                                              <p:pRg st="13" end="13"/>
                                            </p:txEl>
                                          </p:spTgt>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3">
                                            <p:txEl>
                                              <p:pRg st="14" end="14"/>
                                            </p:txEl>
                                          </p:spTgt>
                                        </p:tgtEl>
                                        <p:attrNameLst>
                                          <p:attrName>style.visibility</p:attrName>
                                        </p:attrNameLst>
                                      </p:cBhvr>
                                      <p:to>
                                        <p:strVal val="visible"/>
                                      </p:to>
                                    </p:set>
                                    <p:animEffect transition="in" filter="randombar(horizontal)">
                                      <p:cBhvr>
                                        <p:cTn id="51" dur="500"/>
                                        <p:tgtEl>
                                          <p:spTgt spid="3">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9">
            <a:lum bright="70000" contrast="-70000"/>
            <a:extLst>
              <a:ext uri="{28A0092B-C50C-407E-A947-70E740481C1C}">
                <a14:useLocalDpi xmlns:a14="http://schemas.microsoft.com/office/drawing/2010/main" val="0"/>
              </a:ext>
            </a:extLst>
          </a:blip>
          <a:stretch>
            <a:fillRect/>
          </a:stretch>
        </p:blipFill>
        <p:spPr>
          <a:xfrm>
            <a:off x="817912" y="908720"/>
            <a:ext cx="7714528" cy="5328592"/>
          </a:xfrm>
          <a:prstGeom prst="rect">
            <a:avLst/>
          </a:prstGeom>
          <a:ln>
            <a:noFill/>
          </a:ln>
          <a:effectLst>
            <a:softEdge rad="635000"/>
          </a:effectLst>
        </p:spPr>
      </p:pic>
      <p:pic>
        <p:nvPicPr>
          <p:cNvPr id="6" name="Picture 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084168" y="2356808"/>
            <a:ext cx="2688409" cy="1792272"/>
          </a:xfrm>
          <a:prstGeom prst="rect">
            <a:avLst/>
          </a:prstGeom>
          <a:effectLst>
            <a:softEdge rad="635000"/>
          </a:effectLst>
        </p:spPr>
      </p:pic>
      <p:sp>
        <p:nvSpPr>
          <p:cNvPr id="3" name="Content Placeholder 2"/>
          <p:cNvSpPr>
            <a:spLocks noGrp="1"/>
          </p:cNvSpPr>
          <p:nvPr>
            <p:ph idx="1"/>
          </p:nvPr>
        </p:nvSpPr>
        <p:spPr/>
        <p:txBody>
          <a:bodyPr>
            <a:normAutofit/>
          </a:bodyPr>
          <a:lstStyle/>
          <a:p>
            <a:pPr algn="ctr" rtl="1"/>
            <a:endParaRPr lang="fa-IR" b="1" dirty="0"/>
          </a:p>
          <a:p>
            <a:pPr algn="ctr" rtl="1"/>
            <a:endParaRPr lang="fa-IR" b="1" dirty="0"/>
          </a:p>
          <a:p>
            <a:pPr algn="ctr" rtl="1"/>
            <a:endParaRPr lang="fa-IR" dirty="0" smtClean="0"/>
          </a:p>
          <a:p>
            <a:pPr algn="ctr" rtl="1"/>
            <a:endParaRPr lang="fa-IR" dirty="0"/>
          </a:p>
          <a:p>
            <a:pPr marL="0" indent="0" algn="ctr" rtl="1">
              <a:buNone/>
            </a:pPr>
            <a:endParaRPr lang="fa-IR" dirty="0" smtClean="0"/>
          </a:p>
          <a:p>
            <a:pPr marL="0" indent="0" algn="ctr" rtl="1">
              <a:lnSpc>
                <a:spcPct val="150000"/>
              </a:lnSpc>
              <a:buNone/>
            </a:pPr>
            <a:r>
              <a:rPr lang="fa-IR" sz="2800" dirty="0" smtClean="0">
                <a:latin typeface="IranNastaliq" pitchFamily="18" charset="0"/>
                <a:cs typeface="IranNastaliq" pitchFamily="18" charset="0"/>
              </a:rPr>
              <a:t>پ</a:t>
            </a:r>
            <a:r>
              <a:rPr lang="ar-SA" sz="2800" dirty="0" smtClean="0">
                <a:latin typeface="IranNastaliq" pitchFamily="18" charset="0"/>
                <a:cs typeface="IranNastaliq" pitchFamily="18" charset="0"/>
              </a:rPr>
              <a:t>س </a:t>
            </a:r>
            <a:r>
              <a:rPr lang="fa-IR" sz="2800" dirty="0" smtClean="0">
                <a:latin typeface="IranNastaliq" pitchFamily="18" charset="0"/>
                <a:cs typeface="IranNastaliq" pitchFamily="18" charset="0"/>
              </a:rPr>
              <a:t>(</a:t>
            </a:r>
            <a:r>
              <a:rPr lang="ar-SA" sz="2800" dirty="0" smtClean="0">
                <a:latin typeface="IranNastaliq" pitchFamily="18" charset="0"/>
                <a:cs typeface="IranNastaliq" pitchFamily="18" charset="0"/>
              </a:rPr>
              <a:t>به آنان</a:t>
            </a:r>
            <a:r>
              <a:rPr lang="fa-IR" sz="2800" dirty="0" smtClean="0">
                <a:latin typeface="IranNastaliq" pitchFamily="18" charset="0"/>
                <a:cs typeface="IranNastaliq" pitchFamily="18" charset="0"/>
              </a:rPr>
              <a:t>)</a:t>
            </a:r>
            <a:r>
              <a:rPr lang="ar-SA" sz="2800" dirty="0" smtClean="0">
                <a:latin typeface="IranNastaliq" pitchFamily="18" charset="0"/>
                <a:cs typeface="IranNastaliq" pitchFamily="18" charset="0"/>
              </a:rPr>
              <a:t> </a:t>
            </a:r>
            <a:r>
              <a:rPr lang="ar-SA" sz="2800" dirty="0">
                <a:latin typeface="IranNastaliq" pitchFamily="18" charset="0"/>
                <a:cs typeface="IranNastaliq" pitchFamily="18" charset="0"/>
              </a:rPr>
              <a:t>گفتم : از پروردگارتان آمرزش بخواهيد كه او همواره بسيار آمرزنده </a:t>
            </a:r>
            <a:r>
              <a:rPr lang="ar-SA" sz="2800" dirty="0" smtClean="0">
                <a:latin typeface="IranNastaliq" pitchFamily="18" charset="0"/>
                <a:cs typeface="IranNastaliq" pitchFamily="18" charset="0"/>
              </a:rPr>
              <a:t>است</a:t>
            </a:r>
            <a:r>
              <a:rPr lang="fa-IR" sz="2800" dirty="0" smtClean="0">
                <a:latin typeface="IranNastaliq" pitchFamily="18" charset="0"/>
                <a:cs typeface="IranNastaliq" pitchFamily="18" charset="0"/>
              </a:rPr>
              <a:t>. {</a:t>
            </a:r>
            <a:r>
              <a:rPr lang="fa-IR" sz="2800" b="1" dirty="0" smtClean="0">
                <a:latin typeface="IranNastaliq" pitchFamily="18" charset="0"/>
                <a:cs typeface="B Nazanin" pitchFamily="2" charset="-78"/>
              </a:rPr>
              <a:t>10</a:t>
            </a:r>
            <a:r>
              <a:rPr lang="fa-IR" sz="2800" dirty="0" smtClean="0">
                <a:latin typeface="IranNastaliq" pitchFamily="18" charset="0"/>
                <a:cs typeface="IranNastaliq" pitchFamily="18" charset="0"/>
              </a:rPr>
              <a:t>}</a:t>
            </a:r>
            <a:r>
              <a:rPr lang="ar-SA" sz="2800" dirty="0" smtClean="0">
                <a:latin typeface="IranNastaliq" pitchFamily="18" charset="0"/>
                <a:cs typeface="IranNastaliq" pitchFamily="18" charset="0"/>
              </a:rPr>
              <a:t> </a:t>
            </a:r>
            <a:r>
              <a:rPr lang="ar-SA" sz="2800" dirty="0">
                <a:latin typeface="IranNastaliq" pitchFamily="18" charset="0"/>
                <a:cs typeface="IranNastaliq" pitchFamily="18" charset="0"/>
              </a:rPr>
              <a:t>تا بر شما از آسمان باران پى در پى و با بركت </a:t>
            </a:r>
            <a:r>
              <a:rPr lang="ar-SA" sz="2800" dirty="0" smtClean="0">
                <a:latin typeface="IranNastaliq" pitchFamily="18" charset="0"/>
                <a:cs typeface="IranNastaliq" pitchFamily="18" charset="0"/>
              </a:rPr>
              <a:t>فرستد</a:t>
            </a:r>
            <a:r>
              <a:rPr lang="fa-IR" sz="2800" dirty="0" smtClean="0">
                <a:latin typeface="IranNastaliq" pitchFamily="18" charset="0"/>
                <a:cs typeface="IranNastaliq" pitchFamily="18" charset="0"/>
              </a:rPr>
              <a:t>. {</a:t>
            </a:r>
            <a:r>
              <a:rPr lang="fa-IR" sz="2800" b="1" dirty="0" smtClean="0">
                <a:latin typeface="IranNastaliq" pitchFamily="18" charset="0"/>
                <a:cs typeface="B Nazanin" pitchFamily="2" charset="-78"/>
              </a:rPr>
              <a:t>11</a:t>
            </a:r>
            <a:r>
              <a:rPr lang="fa-IR" sz="2800" dirty="0" smtClean="0">
                <a:latin typeface="IranNastaliq" pitchFamily="18" charset="0"/>
                <a:cs typeface="IranNastaliq" pitchFamily="18" charset="0"/>
              </a:rPr>
              <a:t>}</a:t>
            </a:r>
            <a:r>
              <a:rPr lang="en-US" sz="2800" dirty="0" smtClean="0">
                <a:latin typeface="IranNastaliq" pitchFamily="18" charset="0"/>
                <a:cs typeface="IranNastaliq" pitchFamily="18" charset="0"/>
              </a:rPr>
              <a:t> </a:t>
            </a:r>
            <a:r>
              <a:rPr lang="ar-SA" sz="2800" dirty="0">
                <a:latin typeface="IranNastaliq" pitchFamily="18" charset="0"/>
                <a:cs typeface="IranNastaliq" pitchFamily="18" charset="0"/>
              </a:rPr>
              <a:t>و شما را با اموال و فرزندان يارى كند ، و برايتان باغ‏ها و نهرها پديد </a:t>
            </a:r>
            <a:r>
              <a:rPr lang="ar-SA" sz="2800" dirty="0" smtClean="0">
                <a:latin typeface="IranNastaliq" pitchFamily="18" charset="0"/>
                <a:cs typeface="IranNastaliq" pitchFamily="18" charset="0"/>
              </a:rPr>
              <a:t>كند</a:t>
            </a:r>
            <a:r>
              <a:rPr lang="fa-IR" sz="2800" dirty="0" smtClean="0">
                <a:latin typeface="IranNastaliq" pitchFamily="18" charset="0"/>
                <a:cs typeface="IranNastaliq" pitchFamily="18" charset="0"/>
              </a:rPr>
              <a:t>{</a:t>
            </a:r>
            <a:r>
              <a:rPr lang="fa-IR" sz="2800" b="1" dirty="0" smtClean="0">
                <a:latin typeface="IranNastaliq" pitchFamily="18" charset="0"/>
                <a:cs typeface="B Nazanin" pitchFamily="2" charset="-78"/>
              </a:rPr>
              <a:t>12</a:t>
            </a:r>
            <a:r>
              <a:rPr lang="fa-IR" sz="2800" dirty="0" smtClean="0">
                <a:latin typeface="IranNastaliq" pitchFamily="18" charset="0"/>
                <a:cs typeface="IranNastaliq" pitchFamily="18" charset="0"/>
              </a:rPr>
              <a:t>نوح}</a:t>
            </a:r>
            <a:endParaRPr lang="en-US" sz="2800" dirty="0">
              <a:latin typeface="IranNastaliq" pitchFamily="18" charset="0"/>
              <a:cs typeface="IranNastaliq" pitchFamily="18" charset="0"/>
            </a:endParaRPr>
          </a:p>
          <a:p>
            <a:pPr algn="ctr" rtl="1"/>
            <a:endParaRPr lang="en-US"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60</a:t>
            </a:fld>
            <a:endParaRPr lang="en-US"/>
          </a:p>
        </p:txBody>
      </p:sp>
      <p:pic>
        <p:nvPicPr>
          <p:cNvPr id="4098" name="Picture 2" descr="C:\Users\Sheida\Desktop\71_12.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403648" y="3059806"/>
            <a:ext cx="5643531" cy="801242"/>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Sheida\Desktop\71_10.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996240" y="1628800"/>
            <a:ext cx="4458344" cy="81838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Sheida\Desktop\71_11.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617234" y="2375523"/>
            <a:ext cx="3216357" cy="792088"/>
          </a:xfrm>
          <a:prstGeom prst="rect">
            <a:avLst/>
          </a:prstGeom>
          <a:noFill/>
          <a:extLst>
            <a:ext uri="{909E8E84-426E-40DD-AFC4-6F175D3DCCD1}">
              <a14:hiddenFill xmlns:a14="http://schemas.microsoft.com/office/drawing/2010/main">
                <a:solidFill>
                  <a:srgbClr val="FFFFFF"/>
                </a:solidFill>
              </a14:hiddenFill>
            </a:ext>
          </a:extLst>
        </p:spPr>
      </p:pic>
      <p:pic>
        <p:nvPicPr>
          <p:cNvPr id="2" name="nuh1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4">
            <a:extLst>
              <a:ext uri="{28A0092B-C50C-407E-A947-70E740481C1C}">
                <a14:useLocalDpi xmlns:a14="http://schemas.microsoft.com/office/drawing/2010/main" val="0"/>
              </a:ext>
            </a:extLst>
          </a:blip>
          <a:stretch>
            <a:fillRect/>
          </a:stretch>
        </p:blipFill>
        <p:spPr>
          <a:xfrm>
            <a:off x="683568" y="6525344"/>
            <a:ext cx="312822" cy="312822"/>
          </a:xfrm>
          <a:prstGeom prst="rect">
            <a:avLst/>
          </a:prstGeom>
        </p:spPr>
      </p:pic>
      <p:pic>
        <p:nvPicPr>
          <p:cNvPr id="10" name="nuh1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4">
            <a:extLst>
              <a:ext uri="{28A0092B-C50C-407E-A947-70E740481C1C}">
                <a14:useLocalDpi xmlns:a14="http://schemas.microsoft.com/office/drawing/2010/main" val="0"/>
              </a:ext>
            </a:extLst>
          </a:blip>
          <a:stretch>
            <a:fillRect/>
          </a:stretch>
        </p:blipFill>
        <p:spPr>
          <a:xfrm>
            <a:off x="35496" y="6500554"/>
            <a:ext cx="312822" cy="312822"/>
          </a:xfrm>
          <a:prstGeom prst="rect">
            <a:avLst/>
          </a:prstGeom>
        </p:spPr>
      </p:pic>
      <p:pic>
        <p:nvPicPr>
          <p:cNvPr id="11" name="nuh11.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4">
            <a:extLst>
              <a:ext uri="{28A0092B-C50C-407E-A947-70E740481C1C}">
                <a14:useLocalDpi xmlns:a14="http://schemas.microsoft.com/office/drawing/2010/main" val="0"/>
              </a:ext>
            </a:extLst>
          </a:blip>
          <a:stretch>
            <a:fillRect/>
          </a:stretch>
        </p:blipFill>
        <p:spPr>
          <a:xfrm>
            <a:off x="323528" y="6500554"/>
            <a:ext cx="312822" cy="312822"/>
          </a:xfrm>
          <a:prstGeom prst="rect">
            <a:avLst/>
          </a:prstGeom>
        </p:spPr>
      </p:pic>
    </p:spTree>
    <p:extLst>
      <p:ext uri="{BB962C8B-B14F-4D97-AF65-F5344CB8AC3E}">
        <p14:creationId xmlns:p14="http://schemas.microsoft.com/office/powerpoint/2010/main" val="280332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634" fill="hold"/>
                                        <p:tgtEl>
                                          <p:spTgt spid="10"/>
                                        </p:tgtEl>
                                      </p:cBhvr>
                                    </p:cmd>
                                  </p:childTnLst>
                                </p:cTn>
                              </p:par>
                            </p:childTnLst>
                          </p:cTn>
                        </p:par>
                        <p:par>
                          <p:cTn id="7" fill="hold">
                            <p:stCondLst>
                              <p:cond delay="6634"/>
                            </p:stCondLst>
                            <p:childTnLst>
                              <p:par>
                                <p:cTn id="8" presetID="1" presetClass="mediacall" presetSubtype="0" fill="hold" nodeType="afterEffect">
                                  <p:stCondLst>
                                    <p:cond delay="0"/>
                                  </p:stCondLst>
                                  <p:childTnLst>
                                    <p:cmd type="call" cmd="playFrom(0.0)">
                                      <p:cBhvr>
                                        <p:cTn id="9" dur="5642" fill="hold"/>
                                        <p:tgtEl>
                                          <p:spTgt spid="11"/>
                                        </p:tgtEl>
                                      </p:cBhvr>
                                    </p:cmd>
                                  </p:childTnLst>
                                </p:cTn>
                              </p:par>
                            </p:childTnLst>
                          </p:cTn>
                        </p:par>
                        <p:par>
                          <p:cTn id="10" fill="hold">
                            <p:stCondLst>
                              <p:cond delay="12276"/>
                            </p:stCondLst>
                            <p:childTnLst>
                              <p:par>
                                <p:cTn id="11" presetID="1" presetClass="mediacall" presetSubtype="0" fill="hold" nodeType="afterEffect">
                                  <p:stCondLst>
                                    <p:cond delay="0"/>
                                  </p:stCondLst>
                                  <p:childTnLst>
                                    <p:cmd type="call" cmd="playFrom(0.0)">
                                      <p:cBhvr>
                                        <p:cTn id="12" dur="10944" fill="hold"/>
                                        <p:tgtEl>
                                          <p:spTgt spid="2"/>
                                        </p:tgtEl>
                                      </p:cBhvr>
                                    </p:cmd>
                                  </p:childTnLst>
                                </p:cTn>
                              </p:par>
                              <p:par>
                                <p:cTn id="13" presetID="6" presetClass="emph" presetSubtype="0" fill="hold" nodeType="withEffect">
                                  <p:stCondLst>
                                    <p:cond delay="500"/>
                                  </p:stCondLst>
                                  <p:childTnLst>
                                    <p:animScale>
                                      <p:cBhvr>
                                        <p:cTn id="14" dur="35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
                </p:tgtEl>
              </p:cMediaNode>
            </p:audio>
            <p:audio>
              <p:cMediaNode vol="80000">
                <p:cTn id="16" fill="hold" display="0">
                  <p:stCondLst>
                    <p:cond delay="indefinite"/>
                  </p:stCondLst>
                  <p:endCondLst>
                    <p:cond evt="onStopAudio" delay="0">
                      <p:tgtEl>
                        <p:sldTgt/>
                      </p:tgtEl>
                    </p:cond>
                  </p:endCondLst>
                </p:cTn>
                <p:tgtEl>
                  <p:spTgt spid="10"/>
                </p:tgtEl>
              </p:cMediaNode>
            </p:audio>
            <p:audio>
              <p:cMediaNode vol="80000">
                <p:cTn id="17" fill="hold" display="0">
                  <p:stCondLst>
                    <p:cond delay="indefinite"/>
                  </p:stCondLst>
                  <p:endCondLst>
                    <p:cond evt="onStopAudio" delay="0">
                      <p:tgtEl>
                        <p:sldTgt/>
                      </p:tgtEl>
                    </p:cond>
                  </p:endCondLst>
                </p:cTn>
                <p:tgtEl>
                  <p:spTgt spid="11"/>
                </p:tgtEl>
              </p:cMediaNode>
            </p:audio>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10491" y="1124744"/>
            <a:ext cx="1565765" cy="137895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p:cNvPicPr>
            <a:picLocks noChangeAspect="1"/>
          </p:cNvPicPr>
          <p:nvPr/>
        </p:nvPicPr>
        <p:blipFill>
          <a:blip r:embed="rId6">
            <a:lum bright="70000" contrast="-70000"/>
            <a:extLst>
              <a:ext uri="{BEBA8EAE-BF5A-486C-A8C5-ECC9F3942E4B}">
                <a14:imgProps xmlns:a14="http://schemas.microsoft.com/office/drawing/2010/main">
                  <a14:imgLayer r:embed="rId7">
                    <a14:imgEffect>
                      <a14:artisticPastelsSmooth/>
                    </a14:imgEffect>
                  </a14:imgLayer>
                </a14:imgProps>
              </a:ext>
              <a:ext uri="{28A0092B-C50C-407E-A947-70E740481C1C}">
                <a14:useLocalDpi xmlns:a14="http://schemas.microsoft.com/office/drawing/2010/main" val="0"/>
              </a:ext>
            </a:extLst>
          </a:blip>
          <a:stretch>
            <a:fillRect/>
          </a:stretch>
        </p:blipFill>
        <p:spPr>
          <a:xfrm>
            <a:off x="163709" y="2780928"/>
            <a:ext cx="8728771" cy="4052148"/>
          </a:xfrm>
          <a:prstGeom prst="rect">
            <a:avLst/>
          </a:prstGeom>
          <a:effectLst>
            <a:softEdge rad="317500"/>
          </a:effectLst>
        </p:spPr>
      </p:pic>
      <p:sp>
        <p:nvSpPr>
          <p:cNvPr id="3" name="Content Placeholder 2"/>
          <p:cNvSpPr>
            <a:spLocks noGrp="1"/>
          </p:cNvSpPr>
          <p:nvPr>
            <p:ph idx="1"/>
          </p:nvPr>
        </p:nvSpPr>
        <p:spPr>
          <a:xfrm>
            <a:off x="457200" y="762000"/>
            <a:ext cx="8229600" cy="5364163"/>
          </a:xfrm>
        </p:spPr>
        <p:txBody>
          <a:bodyPr>
            <a:normAutofit/>
          </a:bodyPr>
          <a:lstStyle/>
          <a:p>
            <a:endParaRPr lang="en-US" dirty="0" smtClean="0"/>
          </a:p>
          <a:p>
            <a:endParaRPr lang="en-US" dirty="0"/>
          </a:p>
          <a:p>
            <a:endParaRPr lang="en-US" dirty="0" smtClean="0"/>
          </a:p>
          <a:p>
            <a:pPr algn="ctr">
              <a:lnSpc>
                <a:spcPct val="150000"/>
              </a:lnSpc>
            </a:pPr>
            <a:endParaRPr lang="en-US" sz="2600" dirty="0" smtClean="0">
              <a:latin typeface="IranNastaliq" pitchFamily="18" charset="0"/>
              <a:cs typeface="IranNastaliq" pitchFamily="18" charset="0"/>
            </a:endParaRPr>
          </a:p>
          <a:p>
            <a:pPr algn="ctr">
              <a:lnSpc>
                <a:spcPct val="150000"/>
              </a:lnSpc>
            </a:pPr>
            <a:endParaRPr lang="en-US" sz="2600" dirty="0">
              <a:latin typeface="IranNastaliq" pitchFamily="18" charset="0"/>
              <a:cs typeface="IranNastaliq" pitchFamily="18" charset="0"/>
            </a:endParaRPr>
          </a:p>
          <a:p>
            <a:pPr marL="0" indent="0" algn="ctr">
              <a:lnSpc>
                <a:spcPct val="160000"/>
              </a:lnSpc>
              <a:buNone/>
            </a:pPr>
            <a:r>
              <a:rPr lang="fa-IR" sz="2600" dirty="0" smtClean="0">
                <a:latin typeface="IranNastaliq" pitchFamily="18" charset="0"/>
                <a:cs typeface="IranNastaliq" pitchFamily="18" charset="0"/>
              </a:rPr>
              <a:t>بگو : بياييد تا آنچه را پروردگارتان بر شما حرام كرده بخوانم : اينكه چيزى را شريك او قرار مدهيد ، و به پدر و مادر نيكى كنيد ، و فرزندانتان را از [ترسِ] تنگدستى به قتل نرسانيد ، ما شما و آنان را روزى مى‏دهيم ، و به كارهاى زشت چه آشكار و چه پنهانش نزديك نشويد ، و انسانى كه خدا او را محترم شمرده جز به حق نكشيد ؛ خدا اين [گونه] به شما سفارش كرده تا بينديشيد .{</a:t>
            </a:r>
            <a:r>
              <a:rPr lang="fa-IR" sz="2600" b="1" dirty="0" smtClean="0">
                <a:latin typeface="IranNastaliq" pitchFamily="18" charset="0"/>
              </a:rPr>
              <a:t>151</a:t>
            </a:r>
            <a:r>
              <a:rPr lang="fa-IR" sz="2600" dirty="0" smtClean="0">
                <a:latin typeface="IranNastaliq" pitchFamily="18" charset="0"/>
                <a:cs typeface="IranNastaliq" pitchFamily="18" charset="0"/>
              </a:rPr>
              <a:t> انعام}</a:t>
            </a:r>
            <a:endParaRPr lang="en-US" sz="2600" dirty="0">
              <a:latin typeface="IranNastaliq" pitchFamily="18" charset="0"/>
              <a:cs typeface="IranNastaliq" pitchFamily="18" charset="0"/>
            </a:endParaRPr>
          </a:p>
        </p:txBody>
      </p:sp>
      <p:sp>
        <p:nvSpPr>
          <p:cNvPr id="4" name="Slide Number Placeholder 3"/>
          <p:cNvSpPr>
            <a:spLocks noGrp="1"/>
          </p:cNvSpPr>
          <p:nvPr>
            <p:ph type="sldNum" sz="quarter" idx="12"/>
          </p:nvPr>
        </p:nvSpPr>
        <p:spPr/>
        <p:txBody>
          <a:bodyPr/>
          <a:lstStyle/>
          <a:p>
            <a:fld id="{4403A72F-1100-4E64-BAB1-D85BD15939DA}" type="slidenum">
              <a:rPr lang="en-US" smtClean="0"/>
              <a:pPr/>
              <a:t>61</a:t>
            </a:fld>
            <a:endParaRPr lang="en-US"/>
          </a:p>
        </p:txBody>
      </p:sp>
      <p:pic>
        <p:nvPicPr>
          <p:cNvPr id="2050" name="Picture 2" descr="C:\Users\Sheida\Downloads\6_15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669" y="597824"/>
            <a:ext cx="8743666" cy="2906168"/>
          </a:xfrm>
          <a:prstGeom prst="rect">
            <a:avLst/>
          </a:prstGeom>
          <a:noFill/>
          <a:extLst>
            <a:ext uri="{909E8E84-426E-40DD-AFC4-6F175D3DCCD1}">
              <a14:hiddenFill xmlns:a14="http://schemas.microsoft.com/office/drawing/2010/main">
                <a:solidFill>
                  <a:srgbClr val="FFFFFF"/>
                </a:solidFill>
              </a14:hiddenFill>
            </a:ext>
          </a:extLst>
        </p:spPr>
      </p:pic>
      <p:pic>
        <p:nvPicPr>
          <p:cNvPr id="6" name="anaam15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extLst>
              <a:ext uri="{28A0092B-C50C-407E-A947-70E740481C1C}">
                <a14:useLocalDpi xmlns:a14="http://schemas.microsoft.com/office/drawing/2010/main" val="0"/>
              </a:ext>
            </a:extLst>
          </a:blip>
          <a:stretch>
            <a:fillRect/>
          </a:stretch>
        </p:blipFill>
        <p:spPr>
          <a:xfrm>
            <a:off x="10706" y="6525344"/>
            <a:ext cx="312822" cy="312822"/>
          </a:xfrm>
          <a:prstGeom prst="rect">
            <a:avLst/>
          </a:prstGeom>
        </p:spPr>
      </p:pic>
    </p:spTree>
    <p:extLst>
      <p:ext uri="{BB962C8B-B14F-4D97-AF65-F5344CB8AC3E}">
        <p14:creationId xmlns:p14="http://schemas.microsoft.com/office/powerpoint/2010/main" val="2637726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1664" fill="hold"/>
                                        <p:tgtEl>
                                          <p:spTgt spid="6"/>
                                        </p:tgtEl>
                                      </p:cBhvr>
                                    </p:cmd>
                                  </p:childTnLst>
                                </p:cTn>
                              </p:par>
                              <p:par>
                                <p:cTn id="7" presetID="10" presetClass="entr" presetSubtype="0" fill="hold" nodeType="withEffect">
                                  <p:stCondLst>
                                    <p:cond delay="100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2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6"/>
                </p:tgtEl>
              </p:cMediaNode>
            </p:audio>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flipH="1">
            <a:off x="650324" y="3356992"/>
            <a:ext cx="2455885" cy="3068960"/>
          </a:xfrm>
          <a:prstGeom prst="snipRoundRect">
            <a:avLst>
              <a:gd name="adj1" fmla="val 50000"/>
              <a:gd name="adj2" fmla="val 4578"/>
            </a:avLst>
          </a:prstGeom>
          <a:effectLst>
            <a:softEdge rad="127000"/>
          </a:effectLst>
        </p:spPr>
      </p:pic>
      <p:pic>
        <p:nvPicPr>
          <p:cNvPr id="8"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0627365">
            <a:off x="1479220" y="2399469"/>
            <a:ext cx="2829590" cy="2492003"/>
          </a:xfrm>
          <a:prstGeom prst="rect">
            <a:avLst/>
          </a:prstGeom>
          <a:noFill/>
          <a:ln>
            <a:noFill/>
          </a:ln>
          <a:effectLst>
            <a:outerShdw dist="35921" dir="2700000" algn="ctr" rotWithShape="0">
              <a:schemeClr val="bg2"/>
            </a:outerShdw>
            <a:softEdge rad="635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p:txBody>
          <a:bodyPr>
            <a:normAutofit/>
          </a:bodyPr>
          <a:lstStyle/>
          <a:p>
            <a:pPr marL="0" indent="0" algn="ctr" rtl="1">
              <a:buNone/>
            </a:pPr>
            <a:endParaRPr lang="fa-IR" sz="2800" dirty="0" smtClean="0"/>
          </a:p>
          <a:p>
            <a:pPr marL="0" indent="0" algn="ctr" rtl="1">
              <a:lnSpc>
                <a:spcPct val="150000"/>
              </a:lnSpc>
              <a:buNone/>
            </a:pPr>
            <a:r>
              <a:rPr lang="ar-SA" sz="2800" dirty="0" smtClean="0">
                <a:latin typeface="IranNastaliq" pitchFamily="18" charset="0"/>
                <a:cs typeface="IranNastaliq" pitchFamily="18" charset="0"/>
              </a:rPr>
              <a:t>و </a:t>
            </a:r>
            <a:r>
              <a:rPr lang="ar-SA" sz="2800" dirty="0">
                <a:latin typeface="IranNastaliq" pitchFamily="18" charset="0"/>
                <a:cs typeface="IranNastaliq" pitchFamily="18" charset="0"/>
              </a:rPr>
              <a:t>خانواده اش </a:t>
            </a:r>
            <a:r>
              <a:rPr lang="ar-SA" sz="2800" dirty="0" smtClean="0">
                <a:latin typeface="IranNastaliq" pitchFamily="18" charset="0"/>
                <a:cs typeface="IranNastaliq" pitchFamily="18" charset="0"/>
              </a:rPr>
              <a:t>را</a:t>
            </a:r>
            <a:r>
              <a:rPr lang="fa-IR" sz="2800" dirty="0" smtClean="0">
                <a:latin typeface="IranNastaliq" pitchFamily="18" charset="0"/>
                <a:cs typeface="IranNastaliq" pitchFamily="18" charset="0"/>
              </a:rPr>
              <a:t>(</a:t>
            </a:r>
            <a:r>
              <a:rPr lang="ar-SA" sz="2800" dirty="0" smtClean="0">
                <a:latin typeface="IranNastaliq" pitchFamily="18" charset="0"/>
                <a:cs typeface="IranNastaliq" pitchFamily="18" charset="0"/>
              </a:rPr>
              <a:t>که </a:t>
            </a:r>
            <a:r>
              <a:rPr lang="ar-SA" sz="2800" dirty="0">
                <a:latin typeface="IranNastaliq" pitchFamily="18" charset="0"/>
                <a:cs typeface="IranNastaliq" pitchFamily="18" charset="0"/>
              </a:rPr>
              <a:t>در حادثه ها از دستش رفته </a:t>
            </a:r>
            <a:r>
              <a:rPr lang="ar-SA" sz="2800" dirty="0" smtClean="0">
                <a:latin typeface="IranNastaliq" pitchFamily="18" charset="0"/>
                <a:cs typeface="IranNastaliq" pitchFamily="18" charset="0"/>
              </a:rPr>
              <a:t>بودند</a:t>
            </a:r>
            <a:r>
              <a:rPr lang="fa-IR" sz="2800" dirty="0">
                <a:latin typeface="IranNastaliq" pitchFamily="18" charset="0"/>
                <a:cs typeface="IranNastaliq" pitchFamily="18" charset="0"/>
              </a:rPr>
              <a:t>)</a:t>
            </a:r>
            <a:r>
              <a:rPr lang="ar-SA" sz="2800" dirty="0" smtClean="0">
                <a:latin typeface="IranNastaliq" pitchFamily="18" charset="0"/>
                <a:cs typeface="IranNastaliq" pitchFamily="18" charset="0"/>
              </a:rPr>
              <a:t> </a:t>
            </a:r>
            <a:r>
              <a:rPr lang="ar-SA" sz="2800" dirty="0">
                <a:latin typeface="IranNastaliq" pitchFamily="18" charset="0"/>
                <a:cs typeface="IranNastaliq" pitchFamily="18" charset="0"/>
              </a:rPr>
              <a:t>و مانندشان را همراه با آنان به او بخشيديم تا رحمتي از سوي ما و تذکري براي خردمندان </a:t>
            </a:r>
            <a:r>
              <a:rPr lang="ar-SA" sz="2800" dirty="0" smtClean="0">
                <a:latin typeface="IranNastaliq" pitchFamily="18" charset="0"/>
                <a:cs typeface="IranNastaliq" pitchFamily="18" charset="0"/>
              </a:rPr>
              <a:t>باشد</a:t>
            </a:r>
            <a:r>
              <a:rPr lang="fa-IR" sz="2800" dirty="0" smtClean="0">
                <a:latin typeface="IranNastaliq" pitchFamily="18" charset="0"/>
                <a:cs typeface="IranNastaliq" pitchFamily="18" charset="0"/>
              </a:rPr>
              <a:t>. {</a:t>
            </a:r>
            <a:r>
              <a:rPr lang="fa-IR" sz="2800" b="1" dirty="0" smtClean="0">
                <a:latin typeface="IranNastaliq" pitchFamily="18" charset="0"/>
                <a:cs typeface="B Nazanin" pitchFamily="2" charset="-78"/>
              </a:rPr>
              <a:t>43</a:t>
            </a:r>
            <a:r>
              <a:rPr lang="fa-IR" sz="2800" dirty="0" smtClean="0">
                <a:latin typeface="IranNastaliq" pitchFamily="18" charset="0"/>
                <a:cs typeface="IranNastaliq" pitchFamily="18" charset="0"/>
              </a:rPr>
              <a:t> ص}</a:t>
            </a:r>
            <a:endParaRPr lang="en-US" sz="2800" dirty="0">
              <a:latin typeface="IranNastaliq" pitchFamily="18" charset="0"/>
              <a:cs typeface="IranNastaliq" pitchFamily="18" charset="0"/>
            </a:endParaRPr>
          </a:p>
        </p:txBody>
      </p:sp>
      <p:sp>
        <p:nvSpPr>
          <p:cNvPr id="4" name="Slide Number Placeholder 3"/>
          <p:cNvSpPr>
            <a:spLocks noGrp="1"/>
          </p:cNvSpPr>
          <p:nvPr>
            <p:ph type="sldNum" sz="quarter" idx="12"/>
          </p:nvPr>
        </p:nvSpPr>
        <p:spPr/>
        <p:txBody>
          <a:bodyPr/>
          <a:lstStyle/>
          <a:p>
            <a:fld id="{4403A72F-1100-4E64-BAB1-D85BD15939DA}" type="slidenum">
              <a:rPr lang="en-US" smtClean="0"/>
              <a:pPr/>
              <a:t>62</a:t>
            </a:fld>
            <a:endParaRPr lang="en-US"/>
          </a:p>
        </p:txBody>
      </p:sp>
      <p:pic>
        <p:nvPicPr>
          <p:cNvPr id="2051" name="Picture 3" descr="C:\Users\Sheida\Desktop\38_43.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85800" y="1164374"/>
            <a:ext cx="7946935" cy="1040490"/>
          </a:xfrm>
          <a:prstGeom prst="rect">
            <a:avLst/>
          </a:prstGeom>
          <a:noFill/>
          <a:extLst>
            <a:ext uri="{909E8E84-426E-40DD-AFC4-6F175D3DCCD1}">
              <a14:hiddenFill xmlns:a14="http://schemas.microsoft.com/office/drawing/2010/main">
                <a:solidFill>
                  <a:srgbClr val="FFFFFF"/>
                </a:solidFill>
              </a14:hiddenFill>
            </a:ext>
          </a:extLst>
        </p:spPr>
      </p:pic>
      <p:pic>
        <p:nvPicPr>
          <p:cNvPr id="5" name="sad4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extLst>
              <a:ext uri="{28A0092B-C50C-407E-A947-70E740481C1C}">
                <a14:useLocalDpi xmlns:a14="http://schemas.microsoft.com/office/drawing/2010/main" val="0"/>
              </a:ext>
            </a:extLst>
          </a:blip>
          <a:stretch>
            <a:fillRect/>
          </a:stretch>
        </p:blipFill>
        <p:spPr>
          <a:xfrm>
            <a:off x="10706" y="6525344"/>
            <a:ext cx="312822" cy="312822"/>
          </a:xfrm>
          <a:prstGeom prst="rect">
            <a:avLst/>
          </a:prstGeom>
        </p:spPr>
      </p:pic>
    </p:spTree>
    <p:extLst>
      <p:ext uri="{BB962C8B-B14F-4D97-AF65-F5344CB8AC3E}">
        <p14:creationId xmlns:p14="http://schemas.microsoft.com/office/powerpoint/2010/main" val="25410361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519" fill="hold"/>
                                        <p:tgtEl>
                                          <p:spTgt spid="5"/>
                                        </p:tgtEl>
                                      </p:cBhvr>
                                    </p:cmd>
                                  </p:childTnLst>
                                </p:cTn>
                              </p:par>
                              <p:par>
                                <p:cTn id="7" presetID="10" presetClass="entr" presetSubtype="0" fill="hold" nodeType="withEffect">
                                  <p:stCondLst>
                                    <p:cond delay="100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2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5"/>
                </p:tgtEl>
              </p:cMediaNode>
            </p:audio>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32956" y="1714881"/>
            <a:ext cx="1565765" cy="137895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313184" y="3573016"/>
            <a:ext cx="5554960" cy="2664296"/>
          </a:xfrm>
        </p:spPr>
        <p:txBody>
          <a:bodyPr>
            <a:normAutofit/>
          </a:bodyPr>
          <a:lstStyle/>
          <a:p>
            <a:pPr marL="0" indent="0" algn="r" rtl="1">
              <a:lnSpc>
                <a:spcPct val="160000"/>
              </a:lnSpc>
              <a:buNone/>
            </a:pPr>
            <a:r>
              <a:rPr lang="ar-SA" sz="2800" dirty="0" smtClean="0">
                <a:latin typeface="IranNastaliq" pitchFamily="18" charset="0"/>
                <a:cs typeface="IranNastaliq" pitchFamily="18" charset="0"/>
              </a:rPr>
              <a:t>و </a:t>
            </a:r>
            <a:r>
              <a:rPr lang="ar-SA" sz="2800" dirty="0">
                <a:latin typeface="IranNastaliq" pitchFamily="18" charset="0"/>
                <a:cs typeface="IranNastaliq" pitchFamily="18" charset="0"/>
              </a:rPr>
              <a:t>به هر طریق در کمین گمراه کردن خلق و ترسانیدن و بازداشتن مردم با ایمان از راه خدا منشینید و راه خدا را کج مجویید ( و آن را وارونه جلوه مدهید ) و به یاد آرید زمانی را که عده قلیلی بودید ( و دشمنانتان بسیار ) و خدا بر عده شما افزود ، و بنگرید عاقبت حال مفسدان چگونه </a:t>
            </a:r>
            <a:r>
              <a:rPr lang="ar-SA" sz="2800" dirty="0" smtClean="0">
                <a:latin typeface="IranNastaliq" pitchFamily="18" charset="0"/>
                <a:cs typeface="IranNastaliq" pitchFamily="18" charset="0"/>
              </a:rPr>
              <a:t>بود</a:t>
            </a:r>
            <a:r>
              <a:rPr lang="fa-IR" sz="2800" dirty="0" smtClean="0">
                <a:latin typeface="IranNastaliq" pitchFamily="18" charset="0"/>
                <a:cs typeface="IranNastaliq" pitchFamily="18" charset="0"/>
              </a:rPr>
              <a:t>.{</a:t>
            </a:r>
            <a:r>
              <a:rPr lang="fa-IR" sz="2800" b="1" dirty="0" smtClean="0">
                <a:latin typeface="IranNastaliq" pitchFamily="18" charset="0"/>
                <a:cs typeface="B Nazanin" pitchFamily="2" charset="-78"/>
              </a:rPr>
              <a:t>86</a:t>
            </a:r>
            <a:r>
              <a:rPr lang="fa-IR" sz="2800" dirty="0" smtClean="0">
                <a:latin typeface="IranNastaliq" pitchFamily="18" charset="0"/>
                <a:cs typeface="IranNastaliq" pitchFamily="18" charset="0"/>
              </a:rPr>
              <a:t> اعراف}</a:t>
            </a:r>
            <a:endParaRPr lang="en-US" sz="2800" dirty="0">
              <a:latin typeface="IranNastaliq" pitchFamily="18" charset="0"/>
              <a:cs typeface="IranNastaliq" pitchFamily="18" charset="0"/>
            </a:endParaRPr>
          </a:p>
          <a:p>
            <a:pPr algn="r" rtl="1">
              <a:lnSpc>
                <a:spcPct val="160000"/>
              </a:lnSpc>
            </a:pPr>
            <a:endParaRPr lang="en-US" sz="2800" dirty="0">
              <a:latin typeface="IranNastaliq" pitchFamily="18" charset="0"/>
              <a:cs typeface="IranNastaliq" pitchFamily="18" charset="0"/>
            </a:endParaRPr>
          </a:p>
          <a:p>
            <a:pPr algn="r">
              <a:lnSpc>
                <a:spcPct val="160000"/>
              </a:lnSpc>
            </a:pPr>
            <a:endParaRPr lang="en-US" sz="2800" dirty="0">
              <a:latin typeface="IranNastaliq" pitchFamily="18" charset="0"/>
              <a:cs typeface="IranNastaliq" pitchFamily="18" charset="0"/>
            </a:endParaRPr>
          </a:p>
        </p:txBody>
      </p:sp>
      <p:sp>
        <p:nvSpPr>
          <p:cNvPr id="5" name="Slide Number Placeholder 4"/>
          <p:cNvSpPr>
            <a:spLocks noGrp="1"/>
          </p:cNvSpPr>
          <p:nvPr>
            <p:ph type="sldNum" sz="quarter" idx="12"/>
          </p:nvPr>
        </p:nvSpPr>
        <p:spPr/>
        <p:txBody>
          <a:bodyPr/>
          <a:lstStyle/>
          <a:p>
            <a:fld id="{4403A72F-1100-4E64-BAB1-D85BD15939DA}" type="slidenum">
              <a:rPr lang="en-US" smtClean="0"/>
              <a:pPr/>
              <a:t>63</a:t>
            </a:fld>
            <a:endParaRPr lang="en-US"/>
          </a:p>
        </p:txBody>
      </p:sp>
      <p:pic>
        <p:nvPicPr>
          <p:cNvPr id="4" name="Picture 2" descr="C:\Users\Sheida\Desktop\7_86.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 y="1268760"/>
            <a:ext cx="8086540" cy="205429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618362">
            <a:off x="6148573" y="3905100"/>
            <a:ext cx="2648322" cy="2112352"/>
          </a:xfrm>
          <a:prstGeom prst="rect">
            <a:avLst/>
          </a:prstGeom>
          <a:scene3d>
            <a:camera prst="orthographicFront"/>
            <a:lightRig rig="threePt" dir="t"/>
          </a:scene3d>
          <a:sp3d>
            <a:bevelT w="165100" prst="coolSlant"/>
          </a:sp3d>
        </p:spPr>
      </p:pic>
      <p:pic>
        <p:nvPicPr>
          <p:cNvPr id="8" name="araf86.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tretch>
            <a:fillRect/>
          </a:stretch>
        </p:blipFill>
        <p:spPr>
          <a:xfrm>
            <a:off x="10706" y="6525344"/>
            <a:ext cx="312822" cy="312822"/>
          </a:xfrm>
          <a:prstGeom prst="rect">
            <a:avLst/>
          </a:prstGeom>
        </p:spPr>
      </p:pic>
    </p:spTree>
    <p:extLst>
      <p:ext uri="{BB962C8B-B14F-4D97-AF65-F5344CB8AC3E}">
        <p14:creationId xmlns:p14="http://schemas.microsoft.com/office/powerpoint/2010/main" val="14864945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9909" fill="hold"/>
                                        <p:tgtEl>
                                          <p:spTgt spid="8"/>
                                        </p:tgtEl>
                                      </p:cBhvr>
                                    </p:cmd>
                                  </p:childTnLst>
                                </p:cTn>
                              </p:par>
                              <p:par>
                                <p:cTn id="7" presetID="4" presetClass="entr" presetSubtype="16"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box(in)">
                                      <p:cBhvr>
                                        <p:cTn id="9" dur="2750"/>
                                        <p:tgtEl>
                                          <p:spTgt spid="2"/>
                                        </p:tgtEl>
                                      </p:cBhvr>
                                    </p:animEffect>
                                  </p:childTnLst>
                                </p:cTn>
                              </p:par>
                              <p:par>
                                <p:cTn id="10" presetID="10" presetClass="entr" presetSubtype="0" fill="hold" nodeType="withEffect">
                                  <p:stCondLst>
                                    <p:cond delay="10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3" fill="hold" display="0">
                  <p:stCondLst>
                    <p:cond delay="indefinite"/>
                  </p:stCondLst>
                  <p:endCondLst>
                    <p:cond evt="onStopAudio" delay="0">
                      <p:tgtEl>
                        <p:sldTgt/>
                      </p:tgtEl>
                    </p:cond>
                  </p:endCondLst>
                </p:cTn>
                <p:tgtEl>
                  <p:spTgt spid="8"/>
                </p:tgtEl>
              </p:cMediaNode>
            </p:audio>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artisticPastelsSmooth/>
                    </a14:imgEffect>
                  </a14:imgLayer>
                </a14:imgProps>
              </a:ext>
              <a:ext uri="{28A0092B-C50C-407E-A947-70E740481C1C}">
                <a14:useLocalDpi xmlns:a14="http://schemas.microsoft.com/office/drawing/2010/main" val="0"/>
              </a:ext>
            </a:extLst>
          </a:blip>
          <a:stretch>
            <a:fillRect/>
          </a:stretch>
        </p:blipFill>
        <p:spPr>
          <a:xfrm>
            <a:off x="467544" y="836712"/>
            <a:ext cx="2339752" cy="1754814"/>
          </a:xfrm>
          <a:prstGeom prst="rect">
            <a:avLst/>
          </a:prstGeom>
          <a:effectLst>
            <a:softEdge rad="317500"/>
          </a:effectLst>
        </p:spPr>
      </p:pic>
      <p:sp>
        <p:nvSpPr>
          <p:cNvPr id="3" name="Content Placeholder 2"/>
          <p:cNvSpPr>
            <a:spLocks noGrp="1"/>
          </p:cNvSpPr>
          <p:nvPr>
            <p:ph idx="1"/>
          </p:nvPr>
        </p:nvSpPr>
        <p:spPr/>
        <p:txBody>
          <a:bodyPr>
            <a:noAutofit/>
          </a:bodyPr>
          <a:lstStyle/>
          <a:p>
            <a:pPr algn="just" rtl="1"/>
            <a:r>
              <a:rPr lang="fa-IR" sz="2500" dirty="0" smtClean="0">
                <a:latin typeface="Andalus" pitchFamily="18" charset="-78"/>
                <a:cs typeface="Andalus" pitchFamily="18" charset="-78"/>
              </a:rPr>
              <a:t>تزوجوا فانی مکاثر بکم الامم غدا فی القیامۀ</a:t>
            </a:r>
            <a:endParaRPr lang="en-US" sz="2500" dirty="0" smtClean="0">
              <a:latin typeface="Andalus" pitchFamily="18" charset="-78"/>
              <a:cs typeface="Andalus" pitchFamily="18" charset="-78"/>
            </a:endParaRPr>
          </a:p>
          <a:p>
            <a:pPr marL="0" indent="0" algn="just">
              <a:buNone/>
            </a:pPr>
            <a:r>
              <a:rPr lang="fa-IR" sz="2000" dirty="0" smtClean="0">
                <a:cs typeface="B Nazanin" pitchFamily="2" charset="-78"/>
              </a:rPr>
              <a:t>ازدواج کنید! چون من در فردای قیامت با کثرت افراد شما بر امت‌های پیشین مباهات می‌کنم. (</a:t>
            </a:r>
            <a:r>
              <a:rPr lang="fa-IR" sz="2000" dirty="0"/>
              <a:t>میرزا آقا نوری طبرسی،مستدرک </a:t>
            </a:r>
            <a:r>
              <a:rPr lang="fa-IR" sz="2000" dirty="0" smtClean="0"/>
              <a:t>الوسائل)</a:t>
            </a:r>
            <a:endParaRPr lang="fa-IR" sz="2000" dirty="0" smtClean="0">
              <a:cs typeface="B Nazanin" pitchFamily="2" charset="-78"/>
            </a:endParaRPr>
          </a:p>
          <a:p>
            <a:pPr marL="0" indent="0" algn="just" rtl="1">
              <a:buNone/>
            </a:pPr>
            <a:endParaRPr lang="en-US" sz="2500" dirty="0" smtClean="0">
              <a:cs typeface="B Nazanin" pitchFamily="2" charset="-78"/>
            </a:endParaRPr>
          </a:p>
          <a:p>
            <a:pPr algn="just" rtl="1"/>
            <a:r>
              <a:rPr lang="fa-IR" sz="2500" dirty="0" smtClean="0">
                <a:latin typeface="Andalus" pitchFamily="18" charset="-78"/>
                <a:cs typeface="Andalus" pitchFamily="18" charset="-78"/>
              </a:rPr>
              <a:t>ما یمنع المومن ان یتخذ اهلا لعل الله یرزقه نسمة تثقل الارض بلا اله الا الله؟!</a:t>
            </a:r>
            <a:endParaRPr lang="en-US" sz="2500" dirty="0" smtClean="0">
              <a:latin typeface="Andalus" pitchFamily="18" charset="-78"/>
              <a:cs typeface="Andalus" pitchFamily="18" charset="-78"/>
            </a:endParaRPr>
          </a:p>
          <a:p>
            <a:pPr marL="0" indent="0" algn="just">
              <a:buNone/>
            </a:pPr>
            <a:r>
              <a:rPr lang="fa-IR" sz="2000" dirty="0" smtClean="0">
                <a:cs typeface="B Nazanin" pitchFamily="2" charset="-78"/>
              </a:rPr>
              <a:t>چه باز می‌دارد مرد مومن را که زنی بگیرد به امید آنکه خداوند به او ذی‌روحی را نصیب کند تا زمین را به لا اله الا الله سنگین گرداند؟!</a:t>
            </a:r>
            <a:r>
              <a:rPr lang="fa-IR" sz="2000" dirty="0"/>
              <a:t> </a:t>
            </a:r>
            <a:r>
              <a:rPr lang="fa-IR" sz="2000" dirty="0" smtClean="0"/>
              <a:t>(شیخ </a:t>
            </a:r>
            <a:r>
              <a:rPr lang="fa-IR" sz="2000" dirty="0"/>
              <a:t>حر عاملی، وسائل </a:t>
            </a:r>
            <a:r>
              <a:rPr lang="fa-IR" sz="2000" dirty="0" smtClean="0"/>
              <a:t>الشیعه)</a:t>
            </a:r>
            <a:endParaRPr lang="fa-IR" sz="2000" dirty="0" smtClean="0">
              <a:cs typeface="B Nazanin" pitchFamily="2" charset="-78"/>
            </a:endParaRPr>
          </a:p>
          <a:p>
            <a:pPr marL="0" indent="0" algn="just" rtl="1">
              <a:buNone/>
            </a:pPr>
            <a:endParaRPr lang="fa-IR" sz="2000" dirty="0">
              <a:cs typeface="B Nazanin" pitchFamily="2" charset="-78"/>
            </a:endParaRPr>
          </a:p>
          <a:p>
            <a:pPr algn="just"/>
            <a:r>
              <a:rPr lang="ar-SA" sz="2500" dirty="0" smtClean="0">
                <a:cs typeface="Andalus" pitchFamily="2" charset="-78"/>
              </a:rPr>
              <a:t>لَا </a:t>
            </a:r>
            <a:r>
              <a:rPr lang="ar-SA" sz="2500" dirty="0">
                <a:cs typeface="Andalus" pitchFamily="2" charset="-78"/>
              </a:rPr>
              <a:t>رَهْبَانِيَّةَ فِي الْإِسْلَامِ تَزَوَّجُوا فَإِنِّي مُكَاثِرٌ بِكُمُ </a:t>
            </a:r>
            <a:r>
              <a:rPr lang="ar-SA" sz="2500" dirty="0" smtClean="0">
                <a:cs typeface="Andalus" pitchFamily="2" charset="-78"/>
              </a:rPr>
              <a:t>الْأُمَمَ</a:t>
            </a:r>
            <a:endParaRPr lang="fa-IR" sz="2500" dirty="0" smtClean="0">
              <a:cs typeface="Andalus" pitchFamily="2" charset="-78"/>
            </a:endParaRPr>
          </a:p>
          <a:p>
            <a:pPr marL="0" indent="0" algn="just">
              <a:buNone/>
            </a:pPr>
            <a:r>
              <a:rPr lang="fa-IR" sz="2000" dirty="0" smtClean="0"/>
              <a:t>رهبانیّت </a:t>
            </a:r>
            <a:r>
              <a:rPr lang="fa-IR" sz="2000" dirty="0"/>
              <a:t>در اسلام نیست. زن بگیرید! من به فزونی عدد شما بر ملتهای دیگر مباهات می کنم.</a:t>
            </a:r>
            <a:r>
              <a:rPr lang="fa-IR" sz="2000" dirty="0" smtClean="0">
                <a:cs typeface="+mj-cs"/>
              </a:rPr>
              <a:t>(دعائم الاسلام، نعمان </a:t>
            </a:r>
            <a:r>
              <a:rPr lang="fa-IR" sz="2000" dirty="0">
                <a:cs typeface="+mj-cs"/>
              </a:rPr>
              <a:t>بن محمد </a:t>
            </a:r>
            <a:r>
              <a:rPr lang="fa-IR" sz="2000" dirty="0" smtClean="0">
                <a:cs typeface="+mj-cs"/>
              </a:rPr>
              <a:t>تميمى)</a:t>
            </a:r>
            <a:endParaRPr lang="fa-IR" sz="2000" dirty="0">
              <a:cs typeface="+mj-cs"/>
            </a:endParaRPr>
          </a:p>
          <a:p>
            <a:pPr marL="0" indent="0" algn="just" rtl="1">
              <a:buNone/>
            </a:pPr>
            <a:endParaRPr lang="en-US" sz="2000" dirty="0">
              <a:cs typeface="B Nazanin" pitchFamily="2" charset="-78"/>
            </a:endParaRPr>
          </a:p>
        </p:txBody>
      </p:sp>
      <p:sp>
        <p:nvSpPr>
          <p:cNvPr id="4" name="Slide Number Placeholder 3"/>
          <p:cNvSpPr>
            <a:spLocks noGrp="1"/>
          </p:cNvSpPr>
          <p:nvPr>
            <p:ph type="sldNum" sz="quarter" idx="12"/>
          </p:nvPr>
        </p:nvSpPr>
        <p:spPr/>
        <p:txBody>
          <a:bodyPr/>
          <a:lstStyle/>
          <a:p>
            <a:fld id="{4403A72F-1100-4E64-BAB1-D85BD15939DA}" type="slidenum">
              <a:rPr lang="en-US" smtClean="0"/>
              <a:pPr/>
              <a:t>64</a:t>
            </a:fld>
            <a:endParaRPr lang="en-US"/>
          </a:p>
        </p:txBody>
      </p:sp>
      <p:sp>
        <p:nvSpPr>
          <p:cNvPr id="6" name="Title 1"/>
          <p:cNvSpPr txBox="1">
            <a:spLocks/>
          </p:cNvSpPr>
          <p:nvPr/>
        </p:nvSpPr>
        <p:spPr>
          <a:xfrm>
            <a:off x="467544" y="404664"/>
            <a:ext cx="8229600" cy="1143000"/>
          </a:xfrm>
          <a:prstGeom prst="rect">
            <a:avLst/>
          </a:prstGeom>
        </p:spPr>
        <p:txBody>
          <a:bodyPr vert="horz" lIns="0" rIns="0" bIns="0" anchor="b">
            <a:normAutofit/>
          </a:bodyPr>
          <a:lstStyle/>
          <a:p>
            <a:pPr lvl="0" algn="ctr" rtl="1">
              <a:spcBef>
                <a:spcPct val="0"/>
              </a:spcBef>
              <a:defRPr/>
            </a:pPr>
            <a:r>
              <a:rPr kumimoji="0" lang="fa-IR" sz="4000" b="0" i="0" u="none" strike="noStrike" kern="1200" cap="none" spc="0" normalizeH="0" baseline="0" noProof="0" dirty="0" smtClean="0">
                <a:ln>
                  <a:noFill/>
                </a:ln>
                <a:solidFill>
                  <a:schemeClr val="tx2"/>
                </a:solidFill>
                <a:effectLst/>
                <a:uLnTx/>
                <a:uFillTx/>
                <a:latin typeface="+mj-lt"/>
                <a:ea typeface="+mj-ea"/>
                <a:cs typeface="B Titr" pitchFamily="2" charset="-78"/>
              </a:rPr>
              <a:t>روایات پیامبر</a:t>
            </a:r>
            <a:r>
              <a:rPr lang="fa-IR" sz="4000" dirty="0">
                <a:cs typeface="EntezareZohoor B4" pitchFamily="2" charset="-78"/>
              </a:rPr>
              <a:t> </a:t>
            </a:r>
            <a:r>
              <a:rPr lang="fa-IR" sz="4000" dirty="0">
                <a:solidFill>
                  <a:schemeClr val="accent2">
                    <a:lumMod val="50000"/>
                  </a:schemeClr>
                </a:solidFill>
                <a:cs typeface="EntezareZohoor B4" pitchFamily="2" charset="-78"/>
              </a:rPr>
              <a:t>,</a:t>
            </a:r>
            <a:endParaRPr kumimoji="0" lang="en-US" sz="4000" b="0" i="0" u="none" strike="noStrike" kern="1200" cap="none" spc="0" normalizeH="0" baseline="0" noProof="0" dirty="0">
              <a:ln>
                <a:noFill/>
              </a:ln>
              <a:solidFill>
                <a:schemeClr val="accent2">
                  <a:lumMod val="50000"/>
                </a:schemeClr>
              </a:solidFill>
              <a:effectLst/>
              <a:uLnTx/>
              <a:uFillTx/>
              <a:latin typeface="+mj-lt"/>
              <a:ea typeface="+mj-ea"/>
              <a:cs typeface="B Titr" pitchFamily="2" charset="-78"/>
            </a:endParaRPr>
          </a:p>
        </p:txBody>
      </p:sp>
    </p:spTree>
    <p:extLst>
      <p:ext uri="{BB962C8B-B14F-4D97-AF65-F5344CB8AC3E}">
        <p14:creationId xmlns:p14="http://schemas.microsoft.com/office/powerpoint/2010/main" val="28621140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179512" y="908720"/>
            <a:ext cx="3024336" cy="4032448"/>
          </a:xfrm>
          <a:prstGeom prst="rect">
            <a:avLst/>
          </a:prstGeom>
          <a:effectLst>
            <a:softEdge rad="635000"/>
          </a:effectLst>
        </p:spPr>
      </p:pic>
      <p:sp>
        <p:nvSpPr>
          <p:cNvPr id="2" name="Title 1"/>
          <p:cNvSpPr>
            <a:spLocks noGrp="1"/>
          </p:cNvSpPr>
          <p:nvPr>
            <p:ph type="title"/>
          </p:nvPr>
        </p:nvSpPr>
        <p:spPr>
          <a:xfrm>
            <a:off x="467544" y="332656"/>
            <a:ext cx="8229600" cy="1143000"/>
          </a:xfrm>
        </p:spPr>
        <p:txBody>
          <a:bodyPr>
            <a:normAutofit/>
          </a:bodyPr>
          <a:lstStyle/>
          <a:p>
            <a:r>
              <a:rPr lang="fa-IR" sz="4000" dirty="0" smtClean="0"/>
              <a:t>روایتی از امام کاظم</a:t>
            </a:r>
            <a:r>
              <a:rPr lang="fa-IR" sz="4000" dirty="0">
                <a:cs typeface="EntezareZohoor B4" pitchFamily="2" charset="-78"/>
              </a:rPr>
              <a:t> </a:t>
            </a:r>
            <a:r>
              <a:rPr lang="fa-IR" sz="4000" dirty="0" smtClean="0">
                <a:cs typeface="EntezareZohoor B4" pitchFamily="2" charset="-78"/>
              </a:rPr>
              <a:t>]</a:t>
            </a:r>
            <a:endParaRPr lang="en-US" sz="4000" dirty="0"/>
          </a:p>
        </p:txBody>
      </p:sp>
      <p:sp>
        <p:nvSpPr>
          <p:cNvPr id="3" name="Content Placeholder 2"/>
          <p:cNvSpPr>
            <a:spLocks noGrp="1"/>
          </p:cNvSpPr>
          <p:nvPr>
            <p:ph idx="1"/>
          </p:nvPr>
        </p:nvSpPr>
        <p:spPr/>
        <p:txBody>
          <a:bodyPr>
            <a:normAutofit fontScale="70000" lnSpcReduction="20000"/>
          </a:bodyPr>
          <a:lstStyle/>
          <a:p>
            <a:pPr algn="just" rtl="1">
              <a:lnSpc>
                <a:spcPct val="160000"/>
              </a:lnSpc>
            </a:pPr>
            <a:r>
              <a:rPr lang="fa-IR" dirty="0" smtClean="0">
                <a:cs typeface="B Nazanin" pitchFamily="2" charset="-78"/>
              </a:rPr>
              <a:t> </a:t>
            </a:r>
            <a:r>
              <a:rPr lang="ar-SA" sz="3600" dirty="0" smtClean="0">
                <a:latin typeface="Andalus" pitchFamily="18" charset="-78"/>
                <a:cs typeface="Andalus" pitchFamily="18" charset="-78"/>
              </a:rPr>
              <a:t>« كتبت إلى أبي الحسن (ع): إنّي اجتنبت طلب الولد منذ خمس سنين، و ذلك أنّ أهلي كرهت ذلك، و قالت: إنّه يشتدّ علَيَّ تربيتهم لقلّة الشي‌ء، فما ترى؟ فكتب (ع) إلَيَّ: «اطلب الولد، فإنّ اللّه يرزقهم»»</a:t>
            </a:r>
            <a:endParaRPr lang="fa-IR" sz="3600" dirty="0" smtClean="0">
              <a:latin typeface="Andalus" pitchFamily="18" charset="-78"/>
              <a:cs typeface="Andalus" pitchFamily="18" charset="-78"/>
            </a:endParaRPr>
          </a:p>
          <a:p>
            <a:pPr marL="0" indent="0" algn="just" rtl="1">
              <a:lnSpc>
                <a:spcPct val="160000"/>
              </a:lnSpc>
              <a:buNone/>
            </a:pPr>
            <a:endParaRPr lang="en-US" dirty="0" smtClean="0">
              <a:latin typeface="Andalus" pitchFamily="18" charset="-78"/>
              <a:cs typeface="Andalus" pitchFamily="18" charset="-78"/>
            </a:endParaRPr>
          </a:p>
          <a:p>
            <a:pPr marL="0" indent="0" algn="just" rtl="1">
              <a:lnSpc>
                <a:spcPct val="160000"/>
              </a:lnSpc>
              <a:buNone/>
            </a:pPr>
            <a:r>
              <a:rPr lang="ar-SA" sz="2900" dirty="0"/>
              <a:t>از امام کاظم(ع) درنامه ای پرسیدم</a:t>
            </a:r>
            <a:r>
              <a:rPr lang="ar-SA" sz="2900" dirty="0" smtClean="0"/>
              <a:t>:</a:t>
            </a:r>
            <a:r>
              <a:rPr lang="fa-IR" sz="2900" dirty="0" smtClean="0"/>
              <a:t> </a:t>
            </a:r>
            <a:r>
              <a:rPr lang="ar-SA" sz="2900" dirty="0" smtClean="0"/>
              <a:t>پنج </a:t>
            </a:r>
            <a:r>
              <a:rPr lang="ar-SA" sz="2900" dirty="0"/>
              <a:t>سال است که از بچه دار شدن اجتناب </a:t>
            </a:r>
            <a:r>
              <a:rPr lang="ar-SA" sz="2900" dirty="0" smtClean="0"/>
              <a:t>می</a:t>
            </a:r>
            <a:r>
              <a:rPr lang="fa-IR" sz="2900" dirty="0" smtClean="0"/>
              <a:t>‌</a:t>
            </a:r>
            <a:r>
              <a:rPr lang="ar-SA" sz="2900" dirty="0" smtClean="0"/>
              <a:t>کنم </a:t>
            </a:r>
            <a:r>
              <a:rPr lang="ar-SA" sz="2900" dirty="0"/>
              <a:t>زیرا همسرم از این کار ناخشنود است و </a:t>
            </a:r>
            <a:r>
              <a:rPr lang="ar-SA" sz="2900" dirty="0" smtClean="0"/>
              <a:t>می</a:t>
            </a:r>
            <a:r>
              <a:rPr lang="fa-IR" sz="2900" dirty="0" smtClean="0"/>
              <a:t>‌</a:t>
            </a:r>
            <a:r>
              <a:rPr lang="ar-SA" sz="2900" dirty="0" smtClean="0"/>
              <a:t>گوید</a:t>
            </a:r>
            <a:r>
              <a:rPr lang="ar-SA" sz="2900" dirty="0"/>
              <a:t>: برای من تربیت و نگه داری فرزند با کمبود مالی مشکل است. شما چه </a:t>
            </a:r>
            <a:r>
              <a:rPr lang="ar-SA" sz="2900" dirty="0" smtClean="0"/>
              <a:t>می</a:t>
            </a:r>
            <a:r>
              <a:rPr lang="fa-IR" sz="2900" dirty="0" smtClean="0"/>
              <a:t>‌</a:t>
            </a:r>
            <a:r>
              <a:rPr lang="ar-SA" sz="2900" dirty="0" smtClean="0"/>
              <a:t>فرمایید</a:t>
            </a:r>
            <a:r>
              <a:rPr lang="ar-SA" sz="2900" dirty="0"/>
              <a:t>؟ امام در پاسخ نوشت: </a:t>
            </a:r>
            <a:r>
              <a:rPr lang="ar-SA" sz="2900" b="1" dirty="0"/>
              <a:t>در پی فرزنددار شدن باش زیرا روزی او را خدا </a:t>
            </a:r>
            <a:r>
              <a:rPr lang="ar-SA" sz="2900" b="1" dirty="0" smtClean="0"/>
              <a:t>می</a:t>
            </a:r>
            <a:r>
              <a:rPr lang="fa-IR" sz="2900" b="1" dirty="0" smtClean="0"/>
              <a:t>‌</a:t>
            </a:r>
            <a:r>
              <a:rPr lang="ar-SA" sz="2900" b="1" dirty="0" smtClean="0"/>
              <a:t>دهد</a:t>
            </a:r>
            <a:r>
              <a:rPr lang="fa-IR" sz="2900" b="1" dirty="0" smtClean="0"/>
              <a:t>.</a:t>
            </a:r>
            <a:r>
              <a:rPr lang="fa-IR" sz="2900" dirty="0" smtClean="0"/>
              <a:t>(الکافی،کلینی)</a:t>
            </a:r>
            <a:endParaRPr lang="en-US" sz="2900" dirty="0"/>
          </a:p>
          <a:p>
            <a:pPr marL="0" indent="0" algn="just" rtl="1">
              <a:lnSpc>
                <a:spcPct val="160000"/>
              </a:lnSpc>
              <a:buNone/>
            </a:pPr>
            <a:endParaRPr lang="fa-IR" dirty="0" smtClean="0">
              <a:cs typeface="B Nazanin" pitchFamily="2" charset="-78"/>
            </a:endParaRPr>
          </a:p>
          <a:p>
            <a:pPr algn="just" rtl="1">
              <a:lnSpc>
                <a:spcPct val="160000"/>
              </a:lnSpc>
            </a:pPr>
            <a:endParaRPr lang="en-US" dirty="0" smtClean="0">
              <a:cs typeface="B Nazanin" pitchFamily="2" charset="-78"/>
            </a:endParaRPr>
          </a:p>
          <a:p>
            <a:pPr algn="just" rtl="1">
              <a:lnSpc>
                <a:spcPct val="160000"/>
              </a:lnSpc>
            </a:pPr>
            <a:endParaRPr lang="en-US" dirty="0" smtClean="0">
              <a:cs typeface="B Nazanin" pitchFamily="2" charset="-78"/>
            </a:endParaRPr>
          </a:p>
          <a:p>
            <a:pPr algn="just" rtl="1">
              <a:lnSpc>
                <a:spcPct val="160000"/>
              </a:lnSpc>
            </a:pPr>
            <a:endParaRPr lang="en-US" dirty="0" smtClean="0">
              <a:cs typeface="B Nazanin" pitchFamily="2" charset="-78"/>
            </a:endParaRPr>
          </a:p>
          <a:p>
            <a:pPr algn="just">
              <a:lnSpc>
                <a:spcPct val="160000"/>
              </a:lnSpc>
            </a:pPr>
            <a:endParaRPr lang="en-US"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65</a:t>
            </a:fld>
            <a:endParaRPr lang="en-US"/>
          </a:p>
        </p:txBody>
      </p:sp>
    </p:spTree>
    <p:extLst>
      <p:ext uri="{BB962C8B-B14F-4D97-AF65-F5344CB8AC3E}">
        <p14:creationId xmlns:p14="http://schemas.microsoft.com/office/powerpoint/2010/main" val="30478835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1143000"/>
          </a:xfrm>
        </p:spPr>
        <p:txBody>
          <a:bodyPr>
            <a:normAutofit/>
          </a:bodyPr>
          <a:lstStyle/>
          <a:p>
            <a:r>
              <a:rPr lang="fa-IR" sz="5400" b="1" dirty="0" smtClean="0">
                <a:latin typeface="IranNastaliq" pitchFamily="18" charset="0"/>
                <a:cs typeface="IranNastaliq" pitchFamily="18" charset="0"/>
              </a:rPr>
              <a:t>انّ الله هو الرّزّاق</a:t>
            </a:r>
            <a:endParaRPr lang="en-US" b="1" dirty="0">
              <a:latin typeface="IranNastaliq" pitchFamily="18" charset="0"/>
              <a:cs typeface="IranNastaliq" pitchFamily="18" charset="0"/>
            </a:endParaRPr>
          </a:p>
        </p:txBody>
      </p:sp>
      <p:sp>
        <p:nvSpPr>
          <p:cNvPr id="3" name="Content Placeholder 2"/>
          <p:cNvSpPr>
            <a:spLocks noGrp="1"/>
          </p:cNvSpPr>
          <p:nvPr>
            <p:ph idx="1"/>
          </p:nvPr>
        </p:nvSpPr>
        <p:spPr>
          <a:xfrm>
            <a:off x="662880" y="1484784"/>
            <a:ext cx="8229600" cy="5832648"/>
          </a:xfrm>
        </p:spPr>
        <p:txBody>
          <a:bodyPr>
            <a:noAutofit/>
          </a:bodyPr>
          <a:lstStyle/>
          <a:p>
            <a:pPr marL="0" indent="0">
              <a:buNone/>
            </a:pPr>
            <a:r>
              <a:rPr lang="fa-IR" sz="2000" dirty="0">
                <a:cs typeface="EntezareZohoor B4" pitchFamily="2" charset="-78"/>
              </a:rPr>
              <a:t>پیغمبر اكرم , : </a:t>
            </a:r>
            <a:endParaRPr lang="fa-IR" sz="2000" dirty="0"/>
          </a:p>
          <a:p>
            <a:pPr marL="0" indent="0">
              <a:buNone/>
            </a:pPr>
            <a:r>
              <a:rPr lang="fa-IR" sz="2000" dirty="0">
                <a:latin typeface="Andalus" pitchFamily="2" charset="-78"/>
                <a:cs typeface="Andalus" pitchFamily="2" charset="-78"/>
              </a:rPr>
              <a:t>من تَرَكَ التَّزْوِیجَ مَخَافَةَ الْعَیلَةِ فَقَدْ أَسَاءَ ظَنَّهُ بِاللَّهِ عَزَّ وَ جَلَّ إِنَّ اللَّهَ عَزَّ وَ جَلَّ یقُولُ «إِنْ یكُونُوا فُقَراءَ یغْنِهِمُ اللَّهُ مِنْ فَضْلِهِ»</a:t>
            </a:r>
          </a:p>
          <a:p>
            <a:pPr marL="0" indent="0">
              <a:buNone/>
            </a:pPr>
            <a:r>
              <a:rPr lang="fa-IR" sz="2000" dirty="0"/>
              <a:t>كسی كه ازدواج را از ترس فقر و مخارج عائله مندی ترك كند، گمان بد به خدا برده است؛ چرا كه خداوند متعال می‌فرماید: «اگر آنها فقیر باشند، خداوند آنها را از فضل خود بی نیاز می سازد.»(کافی،کلینی)</a:t>
            </a:r>
            <a:endParaRPr lang="en-US" sz="2000" dirty="0"/>
          </a:p>
          <a:p>
            <a:pPr marL="0" indent="0">
              <a:buNone/>
            </a:pPr>
            <a:endParaRPr lang="fa-IR" sz="2000" dirty="0" smtClean="0"/>
          </a:p>
          <a:p>
            <a:pPr marL="0" indent="0">
              <a:buNone/>
            </a:pPr>
            <a:r>
              <a:rPr lang="fa-IR" sz="2000" dirty="0" smtClean="0"/>
              <a:t>إ</a:t>
            </a:r>
            <a:r>
              <a:rPr lang="fa-IR" sz="2000" dirty="0" smtClean="0">
                <a:latin typeface="Andalus" pitchFamily="2" charset="-78"/>
                <a:cs typeface="Andalus" pitchFamily="2" charset="-78"/>
              </a:rPr>
              <a:t>ِنَّ </a:t>
            </a:r>
            <a:r>
              <a:rPr lang="fa-IR" sz="2000" dirty="0">
                <a:latin typeface="Andalus" pitchFamily="2" charset="-78"/>
                <a:cs typeface="Andalus" pitchFamily="2" charset="-78"/>
              </a:rPr>
              <a:t>اللَّهَ هُوَ الرَّزَّاقُ ذُو الْقُوَّةِ الْمَتینُ</a:t>
            </a:r>
          </a:p>
          <a:p>
            <a:pPr marL="0" indent="0">
              <a:buNone/>
            </a:pPr>
            <a:r>
              <a:rPr lang="fa-IR" sz="2000" dirty="0"/>
              <a:t>خداوند روزی دهنده و صاحب قوت و قدرت است</a:t>
            </a:r>
            <a:r>
              <a:rPr lang="fa-IR" sz="2000" dirty="0" smtClean="0"/>
              <a:t>. </a:t>
            </a:r>
            <a:r>
              <a:rPr lang="fa-IR" sz="2000" dirty="0"/>
              <a:t>(سوره ذاریات،آیه 58)</a:t>
            </a:r>
          </a:p>
          <a:p>
            <a:pPr marL="0" indent="0">
              <a:buNone/>
            </a:pPr>
            <a:endParaRPr lang="fa-IR" sz="2000" dirty="0" smtClean="0">
              <a:cs typeface="EntezareZohoor B4" pitchFamily="2" charset="-78"/>
            </a:endParaRPr>
          </a:p>
          <a:p>
            <a:pPr marL="0" indent="0">
              <a:buNone/>
            </a:pPr>
            <a:r>
              <a:rPr lang="fa-IR" sz="2000" dirty="0" smtClean="0">
                <a:cs typeface="EntezareZohoor B4" pitchFamily="2" charset="-78"/>
              </a:rPr>
              <a:t>امام </a:t>
            </a:r>
            <a:r>
              <a:rPr lang="fa-IR" sz="2000" dirty="0">
                <a:cs typeface="EntezareZohoor B4" pitchFamily="2" charset="-78"/>
              </a:rPr>
              <a:t>صادق ]:</a:t>
            </a:r>
          </a:p>
          <a:p>
            <a:pPr marL="0" indent="0">
              <a:buNone/>
            </a:pPr>
            <a:r>
              <a:rPr lang="fa-IR" sz="2000" dirty="0">
                <a:latin typeface="Andalus" pitchFamily="2" charset="-78"/>
                <a:cs typeface="Andalus" pitchFamily="2" charset="-78"/>
              </a:rPr>
              <a:t>الرِّزْقُ مَعَ النِّسَاءِ وَ الْعِیال</a:t>
            </a:r>
            <a:r>
              <a:rPr lang="fa-IR" sz="2000" dirty="0"/>
              <a:t>ِ</a:t>
            </a:r>
            <a:endParaRPr lang="en-US" sz="2000" dirty="0"/>
          </a:p>
          <a:p>
            <a:pPr marL="0" indent="0">
              <a:buNone/>
            </a:pPr>
            <a:r>
              <a:rPr lang="fa-IR" sz="2000" dirty="0"/>
              <a:t>رزق و روزی با همسر و فرزندان </a:t>
            </a:r>
            <a:r>
              <a:rPr lang="fa-IR" sz="2000" dirty="0" smtClean="0"/>
              <a:t>می‌باشد</a:t>
            </a:r>
            <a:r>
              <a:rPr lang="fa-IR" sz="2000" dirty="0"/>
              <a:t>. (الكافی، كلینی)</a:t>
            </a:r>
            <a:endParaRPr lang="en-US" sz="2000" dirty="0"/>
          </a:p>
          <a:p>
            <a:pPr marL="0" indent="0">
              <a:buNone/>
            </a:pPr>
            <a:r>
              <a:rPr lang="fa-IR" sz="2000" dirty="0">
                <a:cs typeface="EntezareZohoor B4" pitchFamily="2" charset="-78"/>
              </a:rPr>
              <a:t/>
            </a:r>
            <a:br>
              <a:rPr lang="fa-IR" sz="2000" dirty="0">
                <a:cs typeface="EntezareZohoor B4" pitchFamily="2" charset="-78"/>
              </a:rPr>
            </a:br>
            <a:r>
              <a:rPr lang="fa-IR" sz="2000" dirty="0" smtClean="0">
                <a:latin typeface="Andalus" pitchFamily="2" charset="-78"/>
                <a:cs typeface="Andalus" pitchFamily="2" charset="-78"/>
              </a:rPr>
              <a:t>ُلَّمَا </a:t>
            </a:r>
            <a:r>
              <a:rPr lang="fa-IR" sz="2000" dirty="0">
                <a:latin typeface="Andalus" pitchFamily="2" charset="-78"/>
                <a:cs typeface="Andalus" pitchFamily="2" charset="-78"/>
              </a:rPr>
              <a:t>كَثَّرَ الْعَیالُ كَثَّرَ </a:t>
            </a:r>
            <a:r>
              <a:rPr lang="fa-IR" sz="2000" dirty="0" smtClean="0">
                <a:latin typeface="Andalus" pitchFamily="2" charset="-78"/>
                <a:cs typeface="Andalus" pitchFamily="2" charset="-78"/>
              </a:rPr>
              <a:t>الرِّزْقُ</a:t>
            </a:r>
          </a:p>
          <a:p>
            <a:pPr marL="0" indent="0">
              <a:buNone/>
            </a:pPr>
            <a:r>
              <a:rPr lang="fa-IR" sz="2000" dirty="0"/>
              <a:t> هر چه [تعداد] افراد خانواده بیشتر شود، رزق هم بیشتر </a:t>
            </a:r>
            <a:r>
              <a:rPr lang="fa-IR" sz="2000" dirty="0" smtClean="0"/>
              <a:t>می‌شود</a:t>
            </a:r>
            <a:r>
              <a:rPr lang="fa-IR" sz="2000" dirty="0"/>
              <a:t>.(شرح نهج البلاغة، ابن ابی الحدید)</a:t>
            </a:r>
            <a:endParaRPr lang="en-US" sz="2000"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66</a:t>
            </a:fld>
            <a:endParaRPr lang="en-US" dirty="0"/>
          </a:p>
        </p:txBody>
      </p:sp>
      <p:pic>
        <p:nvPicPr>
          <p:cNvPr id="1026" name="Picture 2" descr="H:\کنترل جمعیت\Muslim_Bab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941" y="3495858"/>
            <a:ext cx="2119189" cy="2825585"/>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264314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3729" y="3861048"/>
            <a:ext cx="6900639" cy="2949115"/>
          </a:xfrm>
          <a:prstGeom prst="roundRect">
            <a:avLst/>
          </a:prstGeom>
          <a:effectLst>
            <a:softEdge rad="127000"/>
          </a:effectLst>
        </p:spPr>
      </p:pic>
      <p:sp>
        <p:nvSpPr>
          <p:cNvPr id="2" name="Title 1"/>
          <p:cNvSpPr>
            <a:spLocks noGrp="1"/>
          </p:cNvSpPr>
          <p:nvPr>
            <p:ph type="title"/>
          </p:nvPr>
        </p:nvSpPr>
        <p:spPr>
          <a:xfrm>
            <a:off x="467544" y="260648"/>
            <a:ext cx="8229600" cy="1143000"/>
          </a:xfrm>
        </p:spPr>
        <p:txBody>
          <a:bodyPr>
            <a:normAutofit/>
          </a:bodyPr>
          <a:lstStyle/>
          <a:p>
            <a:r>
              <a:rPr lang="fa-IR" sz="4000" dirty="0" smtClean="0"/>
              <a:t>تعادل پویای ساختار جمعیت</a:t>
            </a:r>
            <a:endParaRPr lang="en-US" sz="4000" dirty="0"/>
          </a:p>
        </p:txBody>
      </p:sp>
      <p:sp>
        <p:nvSpPr>
          <p:cNvPr id="3" name="Content Placeholder 2"/>
          <p:cNvSpPr>
            <a:spLocks noGrp="1"/>
          </p:cNvSpPr>
          <p:nvPr>
            <p:ph idx="1"/>
          </p:nvPr>
        </p:nvSpPr>
        <p:spPr>
          <a:xfrm>
            <a:off x="467544" y="1571612"/>
            <a:ext cx="8533612" cy="2793492"/>
          </a:xfrm>
        </p:spPr>
        <p:txBody>
          <a:bodyPr>
            <a:normAutofit/>
          </a:bodyPr>
          <a:lstStyle/>
          <a:p>
            <a:pPr lvl="0" algn="just" rtl="1">
              <a:lnSpc>
                <a:spcPct val="150000"/>
              </a:lnSpc>
              <a:buNone/>
            </a:pPr>
            <a:r>
              <a:rPr lang="fa-IR" dirty="0" smtClean="0"/>
              <a:t>	</a:t>
            </a:r>
            <a:r>
              <a:rPr lang="ar-SA" sz="2200" dirty="0" smtClean="0"/>
              <a:t>ساختارکلی </a:t>
            </a:r>
            <a:r>
              <a:rPr lang="ar-SA" sz="2200" dirty="0"/>
              <a:t>جمعیت همانند یک اندام‌واره است که باید بین تمام بخش‌های آن نوعی تعادل پویا و تجدید شونده برقرار </a:t>
            </a:r>
            <a:r>
              <a:rPr lang="ar-SA" sz="2200" dirty="0" smtClean="0"/>
              <a:t>باشد</a:t>
            </a:r>
            <a:r>
              <a:rPr lang="fa-IR" sz="2200" dirty="0" smtClean="0"/>
              <a:t>، لذا بایستی </a:t>
            </a:r>
            <a:r>
              <a:rPr lang="ar-SA" sz="2200" dirty="0" smtClean="0"/>
              <a:t>ب</a:t>
            </a:r>
            <a:r>
              <a:rPr lang="fa-IR" sz="2200" dirty="0" smtClean="0"/>
              <a:t>ه‌</a:t>
            </a:r>
            <a:r>
              <a:rPr lang="ar-SA" sz="2200" dirty="0" smtClean="0"/>
              <a:t>طور </a:t>
            </a:r>
            <a:r>
              <a:rPr lang="ar-SA" sz="2200" dirty="0"/>
              <a:t>مداوم تغییرات جمعیت مطالعه و دورنمای تحولات جمعیتی ترسیم </a:t>
            </a:r>
            <a:r>
              <a:rPr lang="fa-IR" sz="2200" dirty="0" smtClean="0"/>
              <a:t>گردد</a:t>
            </a:r>
            <a:r>
              <a:rPr lang="ar-SA" sz="2200" dirty="0" smtClean="0"/>
              <a:t>، </a:t>
            </a:r>
            <a:r>
              <a:rPr lang="ar-SA" sz="2200" dirty="0"/>
              <a:t>در صورتی که مطالعات‌، احتمال خارج شدن جمعیت ازحالت تعادلی خود را نشان دهد، سیاست‌های جمعیتی لازم باید اعمال شود. </a:t>
            </a:r>
            <a:endParaRPr lang="en-US" sz="2200" dirty="0"/>
          </a:p>
          <a:p>
            <a:pPr algn="r" rtl="1">
              <a:lnSpc>
                <a:spcPct val="150000"/>
              </a:lnSpc>
            </a:pPr>
            <a:endParaRPr lang="en-US" dirty="0"/>
          </a:p>
          <a:p>
            <a:pPr lvl="0" algn="r" rtl="1">
              <a:lnSpc>
                <a:spcPct val="150000"/>
              </a:lnSpc>
            </a:pPr>
            <a:endParaRPr lang="en-US" dirty="0"/>
          </a:p>
          <a:p>
            <a:pPr>
              <a:lnSpc>
                <a:spcPct val="150000"/>
              </a:lnSpc>
              <a:buNone/>
            </a:pPr>
            <a:endParaRPr lang="en-US" dirty="0"/>
          </a:p>
          <a:p>
            <a:endParaRPr lang="en-US"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67</a:t>
            </a:fld>
            <a:endParaRPr lang="en-US"/>
          </a:p>
        </p:txBody>
      </p:sp>
    </p:spTree>
    <p:extLst>
      <p:ext uri="{BB962C8B-B14F-4D97-AF65-F5344CB8AC3E}">
        <p14:creationId xmlns:p14="http://schemas.microsoft.com/office/powerpoint/2010/main" val="20461619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bg>
      <p:bgPr>
        <a:gradFill rotWithShape="1">
          <a:gsLst>
            <a:gs pos="4000">
              <a:schemeClr val="bg2">
                <a:lumMod val="20000"/>
                <a:lumOff val="80000"/>
              </a:schemeClr>
            </a:gs>
            <a:gs pos="52000">
              <a:schemeClr val="bg2">
                <a:tint val="80000"/>
                <a:satMod val="400000"/>
              </a:schemeClr>
            </a:gs>
            <a:gs pos="73000">
              <a:schemeClr val="bg2">
                <a:tint val="83000"/>
                <a:satMod val="320000"/>
              </a:schemeClr>
            </a:gs>
            <a:gs pos="100000">
              <a:schemeClr val="bg2">
                <a:shade val="15000"/>
                <a:satMod val="320000"/>
              </a:schemeClr>
            </a:gs>
          </a:gsLst>
          <a:path path="circle">
            <a:fillToRect l="10000" t="110000" r="10000" b="100000"/>
          </a:path>
        </a:gra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544" y="359100"/>
            <a:ext cx="8280920" cy="22644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itle 3"/>
          <p:cNvSpPr>
            <a:spLocks noGrp="1"/>
          </p:cNvSpPr>
          <p:nvPr>
            <p:ph type="ctrTitle"/>
          </p:nvPr>
        </p:nvSpPr>
        <p:spPr>
          <a:xfrm>
            <a:off x="685800" y="2132856"/>
            <a:ext cx="7772400" cy="1470025"/>
          </a:xfrm>
        </p:spPr>
        <p:txBody>
          <a:bodyPr>
            <a:normAutofit fontScale="90000"/>
          </a:bodyPr>
          <a:lstStyle/>
          <a:p>
            <a:pPr algn="ctr" rtl="1"/>
            <a:r>
              <a:rPr lang="fa-IR" dirty="0"/>
              <a:t>تدوین راهکارهای افزایش </a:t>
            </a:r>
            <a:r>
              <a:rPr lang="fa-IR" dirty="0" smtClean="0"/>
              <a:t>جمعیت</a:t>
            </a:r>
            <a:endParaRPr lang="en-US" dirty="0">
              <a:latin typeface="B Titr"/>
            </a:endParaRPr>
          </a:p>
        </p:txBody>
      </p:sp>
      <p:sp>
        <p:nvSpPr>
          <p:cNvPr id="5" name="Subtitle 4"/>
          <p:cNvSpPr>
            <a:spLocks noGrp="1"/>
          </p:cNvSpPr>
          <p:nvPr>
            <p:ph type="subTitle" idx="1"/>
          </p:nvPr>
        </p:nvSpPr>
        <p:spPr>
          <a:xfrm>
            <a:off x="539552" y="3573016"/>
            <a:ext cx="8208912" cy="1752600"/>
          </a:xfrm>
        </p:spPr>
        <p:txBody>
          <a:bodyPr>
            <a:noAutofit/>
          </a:bodyPr>
          <a:lstStyle/>
          <a:p>
            <a:pPr algn="just" rtl="1"/>
            <a:r>
              <a:rPr lang="fa-IR" sz="2600" i="1" dirty="0" smtClean="0">
                <a:cs typeface="B Nazanin" pitchFamily="2" charset="-78"/>
              </a:rPr>
              <a:t>راهبرد كلان</a:t>
            </a:r>
          </a:p>
          <a:p>
            <a:pPr algn="just"/>
            <a:r>
              <a:rPr lang="fa-IR" sz="2600" dirty="0" smtClean="0">
                <a:cs typeface="B Nazanin" pitchFamily="2" charset="-78"/>
              </a:rPr>
              <a:t>جلوگيري از كاهش نرخ باروري كل و ارتقاي رشد باروري متناسب با آموزه‌هاي اسلامي و اقتضائات راهبردي كشور و مطالعات جمعيت‌شناختي و آمايش و پايش مستمر جمعيتي</a:t>
            </a:r>
            <a:endParaRPr lang="en-US" sz="2600" dirty="0">
              <a:cs typeface="B Nazanin" pitchFamily="2" charset="-78"/>
            </a:endParaRPr>
          </a:p>
        </p:txBody>
      </p:sp>
      <p:sp>
        <p:nvSpPr>
          <p:cNvPr id="2" name="Slide Number Placeholder 1"/>
          <p:cNvSpPr>
            <a:spLocks noGrp="1"/>
          </p:cNvSpPr>
          <p:nvPr>
            <p:ph type="sldNum" sz="quarter" idx="12"/>
          </p:nvPr>
        </p:nvSpPr>
        <p:spPr/>
        <p:txBody>
          <a:bodyPr/>
          <a:lstStyle/>
          <a:p>
            <a:fld id="{4403A72F-1100-4E64-BAB1-D85BD15939DA}" type="slidenum">
              <a:rPr lang="en-US" smtClean="0"/>
              <a:pPr/>
              <a:t>68</a:t>
            </a:fld>
            <a:endParaRPr lang="en-US"/>
          </a:p>
        </p:txBody>
      </p:sp>
    </p:spTree>
    <p:extLst>
      <p:ext uri="{BB962C8B-B14F-4D97-AF65-F5344CB8AC3E}">
        <p14:creationId xmlns:p14="http://schemas.microsoft.com/office/powerpoint/2010/main" val="30601294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1800" y="1628800"/>
            <a:ext cx="3312368" cy="220603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Title 1"/>
          <p:cNvSpPr>
            <a:spLocks noGrp="1"/>
          </p:cNvSpPr>
          <p:nvPr>
            <p:ph type="title"/>
          </p:nvPr>
        </p:nvSpPr>
        <p:spPr>
          <a:xfrm>
            <a:off x="539552" y="260648"/>
            <a:ext cx="8229600" cy="1143000"/>
          </a:xfrm>
        </p:spPr>
        <p:txBody>
          <a:bodyPr>
            <a:normAutofit/>
          </a:bodyPr>
          <a:lstStyle/>
          <a:p>
            <a:r>
              <a:rPr lang="fa-IR" sz="4000" dirty="0" smtClean="0">
                <a:latin typeface="B Titr"/>
              </a:rPr>
              <a:t>راهبردهاي ملي</a:t>
            </a:r>
            <a:endParaRPr lang="en-US" sz="4000" dirty="0">
              <a:latin typeface="B Titr"/>
            </a:endParaRPr>
          </a:p>
        </p:txBody>
      </p:sp>
      <p:sp>
        <p:nvSpPr>
          <p:cNvPr id="3" name="Content Placeholder 2"/>
          <p:cNvSpPr>
            <a:spLocks noGrp="1"/>
          </p:cNvSpPr>
          <p:nvPr>
            <p:ph idx="1"/>
          </p:nvPr>
        </p:nvSpPr>
        <p:spPr>
          <a:xfrm>
            <a:off x="457200" y="3933056"/>
            <a:ext cx="8229600" cy="2193107"/>
          </a:xfrm>
        </p:spPr>
        <p:txBody>
          <a:bodyPr>
            <a:noAutofit/>
          </a:bodyPr>
          <a:lstStyle/>
          <a:p>
            <a:pPr lvl="0" algn="just" rtl="1">
              <a:lnSpc>
                <a:spcPct val="150000"/>
              </a:lnSpc>
            </a:pPr>
            <a:r>
              <a:rPr lang="fa-IR" sz="2000" dirty="0" smtClean="0">
                <a:cs typeface="B Nazanin" pitchFamily="2" charset="-78"/>
              </a:rPr>
              <a:t> فرهنگ‌سازي </a:t>
            </a:r>
            <a:r>
              <a:rPr lang="fa-IR" sz="2000" dirty="0">
                <a:cs typeface="B Nazanin" pitchFamily="2" charset="-78"/>
              </a:rPr>
              <a:t>نسبت به پيامدهاي منفي كاهش باروري براي دستيابي به جمعيت مطلوب و اصلاح و بينش و نگرش مسئولان و مردم </a:t>
            </a:r>
            <a:endParaRPr lang="en-US" sz="2000" dirty="0">
              <a:cs typeface="B Nazanin" pitchFamily="2" charset="-78"/>
            </a:endParaRPr>
          </a:p>
          <a:p>
            <a:pPr lvl="0" algn="just" rtl="1">
              <a:lnSpc>
                <a:spcPct val="150000"/>
              </a:lnSpc>
            </a:pPr>
            <a:r>
              <a:rPr lang="fa-IR" sz="2000" dirty="0">
                <a:cs typeface="B Nazanin" pitchFamily="2" charset="-78"/>
              </a:rPr>
              <a:t> تدوين راهبردها، </a:t>
            </a:r>
            <a:r>
              <a:rPr lang="fa-IR" sz="2000" dirty="0" smtClean="0">
                <a:cs typeface="B Nazanin" pitchFamily="2" charset="-78"/>
              </a:rPr>
              <a:t>برنامه‌ها </a:t>
            </a:r>
            <a:r>
              <a:rPr lang="fa-IR" sz="2000" dirty="0">
                <a:cs typeface="B Nazanin" pitchFamily="2" charset="-78"/>
              </a:rPr>
              <a:t>و قوانين و مقررات حمايتي و تشويقي براي دستيابي به نرخ باروري مناسب و جمعيت مطلوب و لغو </a:t>
            </a:r>
            <a:r>
              <a:rPr lang="fa-IR" sz="2000" dirty="0" smtClean="0">
                <a:cs typeface="B Nazanin" pitchFamily="2" charset="-78"/>
              </a:rPr>
              <a:t>سياست‌ها</a:t>
            </a:r>
            <a:r>
              <a:rPr lang="fa-IR" sz="2000" dirty="0">
                <a:cs typeface="B Nazanin" pitchFamily="2" charset="-78"/>
              </a:rPr>
              <a:t>، </a:t>
            </a:r>
            <a:r>
              <a:rPr lang="fa-IR" sz="2000" dirty="0" smtClean="0">
                <a:cs typeface="B Nazanin" pitchFamily="2" charset="-78"/>
              </a:rPr>
              <a:t>برنامه‌ها </a:t>
            </a:r>
            <a:r>
              <a:rPr lang="fa-IR" sz="2000" dirty="0">
                <a:cs typeface="B Nazanin" pitchFamily="2" charset="-78"/>
              </a:rPr>
              <a:t>و قوانين مشوق كاهش باروري</a:t>
            </a:r>
            <a:endParaRPr lang="en-US" sz="2000" dirty="0">
              <a:cs typeface="B Nazanin" pitchFamily="2" charset="-78"/>
            </a:endParaRPr>
          </a:p>
          <a:p>
            <a:pPr marL="0" lvl="0" indent="0" algn="just" rtl="1">
              <a:lnSpc>
                <a:spcPct val="150000"/>
              </a:lnSpc>
              <a:buNone/>
            </a:pPr>
            <a:endParaRPr lang="en-US" sz="2000" dirty="0">
              <a:cs typeface="B Nazanin" pitchFamily="2" charset="-78"/>
            </a:endParaRPr>
          </a:p>
        </p:txBody>
      </p:sp>
      <p:sp>
        <p:nvSpPr>
          <p:cNvPr id="4" name="Slide Number Placeholder 3"/>
          <p:cNvSpPr>
            <a:spLocks noGrp="1"/>
          </p:cNvSpPr>
          <p:nvPr>
            <p:ph type="sldNum" sz="quarter" idx="12"/>
          </p:nvPr>
        </p:nvSpPr>
        <p:spPr/>
        <p:txBody>
          <a:bodyPr/>
          <a:lstStyle/>
          <a:p>
            <a:fld id="{4403A72F-1100-4E64-BAB1-D85BD15939DA}" type="slidenum">
              <a:rPr lang="en-US" smtClean="0"/>
              <a:pPr/>
              <a:t>69</a:t>
            </a:fld>
            <a:endParaRPr lang="en-US" dirty="0"/>
          </a:p>
        </p:txBody>
      </p:sp>
    </p:spTree>
    <p:extLst>
      <p:ext uri="{BB962C8B-B14F-4D97-AF65-F5344CB8AC3E}">
        <p14:creationId xmlns:p14="http://schemas.microsoft.com/office/powerpoint/2010/main" val="3857376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568" y="1450464"/>
            <a:ext cx="1508760" cy="2194560"/>
          </a:xfrm>
          <a:prstGeom prst="rect">
            <a:avLst/>
          </a:prstGeom>
          <a:ln>
            <a:noFill/>
          </a:ln>
          <a:effectLst>
            <a:outerShdw blurRad="292100" dist="139700" dir="2700000" algn="tl" rotWithShape="0">
              <a:srgbClr val="333333">
                <a:alpha val="65000"/>
              </a:srgbClr>
            </a:outerShdw>
          </a:effectLst>
        </p:spPr>
      </p:pic>
      <p:sp>
        <p:nvSpPr>
          <p:cNvPr id="4" name="Title 1"/>
          <p:cNvSpPr>
            <a:spLocks noGrp="1"/>
          </p:cNvSpPr>
          <p:nvPr>
            <p:ph type="title"/>
          </p:nvPr>
        </p:nvSpPr>
        <p:spPr>
          <a:xfrm>
            <a:off x="539552" y="546416"/>
            <a:ext cx="8229600" cy="794352"/>
          </a:xfrm>
        </p:spPr>
        <p:txBody>
          <a:bodyPr>
            <a:normAutofit/>
          </a:bodyPr>
          <a:lstStyle/>
          <a:p>
            <a:r>
              <a:rPr lang="fa-IR" sz="4000" dirty="0" smtClean="0"/>
              <a:t>سياست‌هاي</a:t>
            </a:r>
            <a:r>
              <a:rPr lang="en-US" sz="4000" dirty="0" smtClean="0"/>
              <a:t> </a:t>
            </a:r>
            <a:r>
              <a:rPr lang="fa-IR" sz="4000" dirty="0" smtClean="0"/>
              <a:t>جمعيتي </a:t>
            </a:r>
            <a:r>
              <a:rPr lang="fa-IR" sz="4000" b="1" dirty="0"/>
              <a:t>در ایران</a:t>
            </a:r>
            <a:r>
              <a:rPr lang="fa-IR" sz="2200" b="1" dirty="0"/>
              <a:t>(ادامه)</a:t>
            </a:r>
            <a:endParaRPr lang="en-US" sz="2200" dirty="0"/>
          </a:p>
        </p:txBody>
      </p:sp>
      <p:sp>
        <p:nvSpPr>
          <p:cNvPr id="3" name="Content Placeholder 2"/>
          <p:cNvSpPr>
            <a:spLocks noGrp="1"/>
          </p:cNvSpPr>
          <p:nvPr>
            <p:ph idx="1"/>
          </p:nvPr>
        </p:nvSpPr>
        <p:spPr>
          <a:xfrm>
            <a:off x="251520" y="1268760"/>
            <a:ext cx="8568952" cy="5517232"/>
          </a:xfrm>
        </p:spPr>
        <p:txBody>
          <a:bodyPr>
            <a:noAutofit/>
          </a:bodyPr>
          <a:lstStyle/>
          <a:p>
            <a:pPr algn="just" rtl="1">
              <a:lnSpc>
                <a:spcPct val="80000"/>
              </a:lnSpc>
              <a:spcBef>
                <a:spcPts val="480"/>
              </a:spcBef>
              <a:buNone/>
            </a:pPr>
            <a:r>
              <a:rPr lang="fa-IR" sz="2000" dirty="0"/>
              <a:t>    </a:t>
            </a:r>
            <a:r>
              <a:rPr lang="fa-IR" sz="2000" dirty="0" smtClean="0"/>
              <a:t> </a:t>
            </a:r>
            <a:r>
              <a:rPr lang="fa-IR" sz="2000" b="1" u="sng" dirty="0" smtClean="0"/>
              <a:t>سال 1373</a:t>
            </a:r>
          </a:p>
          <a:p>
            <a:pPr algn="just">
              <a:lnSpc>
                <a:spcPct val="80000"/>
              </a:lnSpc>
              <a:spcBef>
                <a:spcPts val="480"/>
              </a:spcBef>
            </a:pPr>
            <a:r>
              <a:rPr lang="fa-IR" sz="2000" dirty="0" smtClean="0"/>
              <a:t>تصويب واحد درسي دانشگاهي «دانش خانواده» در جلسه 326 شوراي‌عالي</a:t>
            </a:r>
            <a:endParaRPr lang="en-US" sz="2000" dirty="0" smtClean="0"/>
          </a:p>
          <a:p>
            <a:pPr algn="just" rtl="1">
              <a:lnSpc>
                <a:spcPct val="80000"/>
              </a:lnSpc>
              <a:spcBef>
                <a:spcPts val="480"/>
              </a:spcBef>
              <a:buNone/>
            </a:pPr>
            <a:r>
              <a:rPr lang="fa-IR" sz="2000" dirty="0" smtClean="0"/>
              <a:t> </a:t>
            </a:r>
            <a:r>
              <a:rPr lang="en-US" sz="2000" dirty="0" smtClean="0"/>
              <a:t>    </a:t>
            </a:r>
            <a:r>
              <a:rPr lang="fa-IR" sz="2000" dirty="0" smtClean="0"/>
              <a:t>انقلاب فرهنگي و ابلاغ آن به آموزش و پرورش و آموزش عالي به عنوان يک</a:t>
            </a:r>
            <a:endParaRPr lang="en-US" sz="2000" dirty="0" smtClean="0"/>
          </a:p>
          <a:p>
            <a:pPr algn="just" rtl="1">
              <a:lnSpc>
                <a:spcPct val="80000"/>
              </a:lnSpc>
              <a:spcBef>
                <a:spcPts val="480"/>
              </a:spcBef>
              <a:buNone/>
            </a:pPr>
            <a:r>
              <a:rPr lang="fa-IR" sz="2000" dirty="0" smtClean="0"/>
              <a:t>    واحد</a:t>
            </a:r>
            <a:r>
              <a:rPr lang="en-US" sz="2000" dirty="0" smtClean="0"/>
              <a:t> </a:t>
            </a:r>
            <a:r>
              <a:rPr lang="fa-IR" sz="2000" dirty="0" smtClean="0"/>
              <a:t>عمومي.</a:t>
            </a:r>
          </a:p>
          <a:p>
            <a:pPr algn="just">
              <a:lnSpc>
                <a:spcPct val="80000"/>
              </a:lnSpc>
              <a:spcBef>
                <a:spcPts val="480"/>
              </a:spcBef>
            </a:pPr>
            <a:r>
              <a:rPr lang="fa-IR" sz="2000" dirty="0" smtClean="0"/>
              <a:t>تهيه منابع آموزش غيررسمي کنترل باروری با کمک سازمان ملل توسط </a:t>
            </a:r>
            <a:endParaRPr lang="fa-IR" sz="2000" dirty="0"/>
          </a:p>
          <a:p>
            <a:pPr algn="just">
              <a:lnSpc>
                <a:spcPct val="80000"/>
              </a:lnSpc>
              <a:spcBef>
                <a:spcPts val="480"/>
              </a:spcBef>
              <a:buNone/>
            </a:pPr>
            <a:r>
              <a:rPr lang="fa-IR" sz="2000" dirty="0" smtClean="0"/>
              <a:t>     آموزش و پرورش</a:t>
            </a:r>
          </a:p>
          <a:p>
            <a:pPr algn="just" rtl="1">
              <a:lnSpc>
                <a:spcPct val="80000"/>
              </a:lnSpc>
              <a:spcBef>
                <a:spcPts val="480"/>
              </a:spcBef>
              <a:buNone/>
            </a:pPr>
            <a:r>
              <a:rPr lang="fa-IR" sz="2000" dirty="0" smtClean="0"/>
              <a:t>   	</a:t>
            </a:r>
            <a:endParaRPr lang="en-US" sz="2000" dirty="0" smtClean="0"/>
          </a:p>
          <a:p>
            <a:pPr lvl="1" algn="just">
              <a:lnSpc>
                <a:spcPct val="80000"/>
              </a:lnSpc>
              <a:spcBef>
                <a:spcPts val="480"/>
              </a:spcBef>
              <a:buNone/>
            </a:pPr>
            <a:r>
              <a:rPr lang="fa-IR" sz="2000" b="1" u="sng" dirty="0" smtClean="0"/>
              <a:t>سال 1374</a:t>
            </a:r>
          </a:p>
          <a:p>
            <a:pPr algn="just" rtl="1">
              <a:lnSpc>
                <a:spcPct val="80000"/>
              </a:lnSpc>
              <a:spcBef>
                <a:spcPts val="480"/>
              </a:spcBef>
              <a:buNone/>
            </a:pPr>
            <a:r>
              <a:rPr lang="fa-IR" sz="2000" dirty="0" smtClean="0"/>
              <a:t>    تشکیل انجمن(</a:t>
            </a:r>
            <a:r>
              <a:rPr lang="en-US" sz="2000" dirty="0" smtClean="0"/>
              <a:t>NGO</a:t>
            </a:r>
            <a:r>
              <a:rPr lang="fa-IR" sz="2000" dirty="0" smtClean="0"/>
              <a:t>) تنظیم خانواده توسط اداره تنظيم خانواده وزارت بهداشت و با همکاري صندوق جمعيت سازمان ملل و نيز فدراسيون بين‌المللي تنظيم خانواده. </a:t>
            </a:r>
          </a:p>
          <a:p>
            <a:pPr algn="just" rtl="1">
              <a:lnSpc>
                <a:spcPct val="80000"/>
              </a:lnSpc>
              <a:spcBef>
                <a:spcPts val="480"/>
              </a:spcBef>
              <a:buNone/>
            </a:pPr>
            <a:r>
              <a:rPr lang="fa-IR" sz="2000" dirty="0" smtClean="0"/>
              <a:t>     رویکرد: ترویج و ارتقای سطح بهداشت باروی در جامعه </a:t>
            </a:r>
          </a:p>
          <a:p>
            <a:pPr algn="just" rtl="1">
              <a:lnSpc>
                <a:spcPct val="80000"/>
              </a:lnSpc>
              <a:spcBef>
                <a:spcPts val="480"/>
              </a:spcBef>
              <a:buNone/>
            </a:pPr>
            <a:r>
              <a:rPr lang="fa-IR" sz="2000" dirty="0" smtClean="0"/>
              <a:t>     تامین کنندگان منابع مالی انجمن: صندوق جمعیت سازمان ملل متحد، یونیسف و </a:t>
            </a:r>
            <a:r>
              <a:rPr lang="en-US" sz="2000" dirty="0" smtClean="0"/>
              <a:t> </a:t>
            </a:r>
            <a:r>
              <a:rPr lang="fa-IR" sz="2000" dirty="0" smtClean="0"/>
              <a:t>فدراسیون بین المللی سازمان تنظیم خانواده</a:t>
            </a:r>
          </a:p>
          <a:p>
            <a:pPr algn="just" rtl="1">
              <a:lnSpc>
                <a:spcPct val="80000"/>
              </a:lnSpc>
              <a:spcBef>
                <a:spcPts val="480"/>
              </a:spcBef>
              <a:buNone/>
            </a:pPr>
            <a:r>
              <a:rPr lang="fa-IR" sz="2000" dirty="0" smtClean="0"/>
              <a:t>   </a:t>
            </a:r>
            <a:endParaRPr lang="en-US" sz="2000" dirty="0" smtClean="0"/>
          </a:p>
          <a:p>
            <a:pPr algn="just" rtl="1">
              <a:lnSpc>
                <a:spcPct val="80000"/>
              </a:lnSpc>
              <a:spcBef>
                <a:spcPts val="480"/>
              </a:spcBef>
              <a:buNone/>
            </a:pPr>
            <a:r>
              <a:rPr lang="fa-IR" sz="2000" dirty="0" smtClean="0"/>
              <a:t>	</a:t>
            </a:r>
            <a:r>
              <a:rPr lang="fa-IR" sz="2000" b="1" u="sng" dirty="0" smtClean="0"/>
              <a:t>سال‌های 1375و1376</a:t>
            </a:r>
          </a:p>
          <a:p>
            <a:pPr algn="just" rtl="1">
              <a:lnSpc>
                <a:spcPct val="80000"/>
              </a:lnSpc>
              <a:spcBef>
                <a:spcPts val="480"/>
              </a:spcBef>
              <a:buNone/>
            </a:pPr>
            <a:r>
              <a:rPr lang="en-US" sz="2000" dirty="0" smtClean="0"/>
              <a:t>   </a:t>
            </a:r>
            <a:r>
              <a:rPr lang="fa-IR" sz="2000" dirty="0" smtClean="0"/>
              <a:t>برگزاري کارگاه آموزشي بهداشت باروري و بلوغ دختران توسط شبکه ارتباطي بين سازمان‌هاي دولتي و      غيردولتي</a:t>
            </a:r>
            <a:endParaRPr lang="fa-IR" sz="2000" dirty="0"/>
          </a:p>
          <a:p>
            <a:pPr algn="just" rtl="1">
              <a:lnSpc>
                <a:spcPct val="80000"/>
              </a:lnSpc>
              <a:spcBef>
                <a:spcPts val="480"/>
              </a:spcBef>
              <a:buNone/>
            </a:pPr>
            <a:r>
              <a:rPr lang="fa-IR" sz="2000" dirty="0" smtClean="0"/>
              <a:t>    </a:t>
            </a:r>
            <a:r>
              <a:rPr lang="en-US" sz="2000" dirty="0" smtClean="0"/>
              <a:t>)</a:t>
            </a:r>
            <a:r>
              <a:rPr lang="fa-IR" sz="2000" dirty="0" smtClean="0"/>
              <a:t>کلمه بهداشت باروري معادل آموزش جنسي و ارائه خدمات، براي داشتن ارتباط، ضمن کنترل باروري است.</a:t>
            </a:r>
            <a:r>
              <a:rPr lang="en-US" sz="2000" dirty="0" smtClean="0"/>
              <a:t>(</a:t>
            </a:r>
            <a:endParaRPr lang="fa-IR" sz="2000" dirty="0" smtClean="0"/>
          </a:p>
        </p:txBody>
      </p:sp>
      <p:sp>
        <p:nvSpPr>
          <p:cNvPr id="2" name="Slide Number Placeholder 1"/>
          <p:cNvSpPr>
            <a:spLocks noGrp="1"/>
          </p:cNvSpPr>
          <p:nvPr>
            <p:ph type="sldNum" sz="quarter" idx="12"/>
          </p:nvPr>
        </p:nvSpPr>
        <p:spPr/>
        <p:txBody>
          <a:bodyPr/>
          <a:lstStyle/>
          <a:p>
            <a:fld id="{4403A72F-1100-4E64-BAB1-D85BD15939DA}" type="slidenum">
              <a:rPr lang="en-US" smtClean="0"/>
              <a:pPr/>
              <a:t>7</a:t>
            </a:fld>
            <a:endParaRPr lang="en-US" dirty="0"/>
          </a:p>
        </p:txBody>
      </p:sp>
    </p:spTree>
    <p:extLst>
      <p:ext uri="{BB962C8B-B14F-4D97-AF65-F5344CB8AC3E}">
        <p14:creationId xmlns:p14="http://schemas.microsoft.com/office/powerpoint/2010/main" val="39324509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0-#ppt_w/2"/>
                                          </p:val>
                                        </p:tav>
                                        <p:tav tm="100000">
                                          <p:val>
                                            <p:strVal val="#ppt_x"/>
                                          </p:val>
                                        </p:tav>
                                      </p:tavLst>
                                    </p:anim>
                                    <p:anim calcmode="lin" valueType="num">
                                      <p:cBhvr additive="base">
                                        <p:cTn id="8" dur="1500" fill="hold"/>
                                        <p:tgtEl>
                                          <p:spTgt spid="5"/>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4" dur="500"/>
                                        <p:tgtEl>
                                          <p:spTgt spid="3">
                                            <p:txEl>
                                              <p:pRg st="1" end="1"/>
                                            </p:txEl>
                                          </p:spTgt>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0" dur="500"/>
                                        <p:tgtEl>
                                          <p:spTgt spid="3">
                                            <p:txEl>
                                              <p:pRg st="3" end="3"/>
                                            </p:txEl>
                                          </p:spTgt>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3" dur="500"/>
                                        <p:tgtEl>
                                          <p:spTgt spid="3">
                                            <p:txEl>
                                              <p:pRg st="4" end="4"/>
                                            </p:txEl>
                                          </p:spTgt>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randombar(horizontal)">
                                      <p:cBhvr>
                                        <p:cTn id="31" dur="500"/>
                                        <p:tgtEl>
                                          <p:spTgt spid="3">
                                            <p:txEl>
                                              <p:pRg st="7" end="7"/>
                                            </p:txEl>
                                          </p:spTgt>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animEffect transition="in" filter="randombar(horizontal)">
                                      <p:cBhvr>
                                        <p:cTn id="34" dur="500"/>
                                        <p:tgtEl>
                                          <p:spTgt spid="3">
                                            <p:txEl>
                                              <p:pRg st="8" end="8"/>
                                            </p:txEl>
                                          </p:spTgt>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randombar(horizontal)">
                                      <p:cBhvr>
                                        <p:cTn id="37" dur="500"/>
                                        <p:tgtEl>
                                          <p:spTgt spid="3">
                                            <p:txEl>
                                              <p:pRg st="9" end="9"/>
                                            </p:txEl>
                                          </p:spTgt>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40" dur="500"/>
                                        <p:tgtEl>
                                          <p:spTgt spid="3">
                                            <p:txEl>
                                              <p:pRg st="10" end="1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3">
                                            <p:txEl>
                                              <p:pRg st="12" end="12"/>
                                            </p:txEl>
                                          </p:spTgt>
                                        </p:tgtEl>
                                        <p:attrNameLst>
                                          <p:attrName>style.visibility</p:attrName>
                                        </p:attrNameLst>
                                      </p:cBhvr>
                                      <p:to>
                                        <p:strVal val="visible"/>
                                      </p:to>
                                    </p:set>
                                    <p:animEffect transition="in" filter="randombar(horizontal)">
                                      <p:cBhvr>
                                        <p:cTn id="45" dur="500"/>
                                        <p:tgtEl>
                                          <p:spTgt spid="3">
                                            <p:txEl>
                                              <p:pRg st="12" end="12"/>
                                            </p:txEl>
                                          </p:spTgt>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3">
                                            <p:txEl>
                                              <p:pRg st="13" end="13"/>
                                            </p:txEl>
                                          </p:spTgt>
                                        </p:tgtEl>
                                        <p:attrNameLst>
                                          <p:attrName>style.visibility</p:attrName>
                                        </p:attrNameLst>
                                      </p:cBhvr>
                                      <p:to>
                                        <p:strVal val="visible"/>
                                      </p:to>
                                    </p:set>
                                    <p:animEffect transition="in" filter="randombar(horizontal)">
                                      <p:cBhvr>
                                        <p:cTn id="48" dur="500"/>
                                        <p:tgtEl>
                                          <p:spTgt spid="3">
                                            <p:txEl>
                                              <p:pRg st="13" end="13"/>
                                            </p:txEl>
                                          </p:spTgt>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3">
                                            <p:txEl>
                                              <p:pRg st="14" end="14"/>
                                            </p:txEl>
                                          </p:spTgt>
                                        </p:tgtEl>
                                        <p:attrNameLst>
                                          <p:attrName>style.visibility</p:attrName>
                                        </p:attrNameLst>
                                      </p:cBhvr>
                                      <p:to>
                                        <p:strVal val="visible"/>
                                      </p:to>
                                    </p:set>
                                    <p:animEffect transition="in" filter="randombar(horizontal)">
                                      <p:cBhvr>
                                        <p:cTn id="51" dur="500"/>
                                        <p:tgtEl>
                                          <p:spTgt spid="3">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lgn="just" rtl="1">
              <a:lnSpc>
                <a:spcPct val="150000"/>
              </a:lnSpc>
            </a:pPr>
            <a:r>
              <a:rPr lang="fa-IR" sz="2000" dirty="0"/>
              <a:t>ايجاد و استقرار نظام مديريت فرابخشي و جامع جمعيتي كشور </a:t>
            </a:r>
            <a:endParaRPr lang="en-US" sz="2000" dirty="0"/>
          </a:p>
          <a:p>
            <a:pPr lvl="0" algn="just" rtl="1">
              <a:lnSpc>
                <a:spcPct val="150000"/>
              </a:lnSpc>
            </a:pPr>
            <a:r>
              <a:rPr lang="fa-IR" sz="2000" dirty="0"/>
              <a:t> تدوين الگوي سبك زندگي و ترويج آن به ويژه </a:t>
            </a:r>
            <a:r>
              <a:rPr lang="fa-IR" sz="2000" dirty="0" smtClean="0"/>
              <a:t>فعاليت‌هاي اجتماعي،‌ آموزشي </a:t>
            </a:r>
            <a:r>
              <a:rPr lang="fa-IR" sz="2000" dirty="0"/>
              <a:t>و اشتغال زنان متناسب با معيارهاي اسلامي و هماهنگ با مصالح خانواده به منظور ايفاي هر چه </a:t>
            </a:r>
            <a:r>
              <a:rPr lang="fa-IR" sz="2000" dirty="0" smtClean="0"/>
              <a:t>كامل‌تر </a:t>
            </a:r>
            <a:r>
              <a:rPr lang="fa-IR" sz="2000" dirty="0"/>
              <a:t>نقش مادري و همسري </a:t>
            </a:r>
            <a:endParaRPr lang="en-US" sz="2000" dirty="0"/>
          </a:p>
          <a:p>
            <a:pPr algn="just" rtl="1">
              <a:lnSpc>
                <a:spcPct val="150000"/>
              </a:lnSpc>
            </a:pPr>
            <a:r>
              <a:rPr lang="fa-IR" sz="2000" dirty="0"/>
              <a:t> آمايش مستمر جمعيتي كشور و مديريت مهاجرت در سطوح </a:t>
            </a:r>
            <a:r>
              <a:rPr lang="fa-IR" sz="2000" dirty="0" smtClean="0"/>
              <a:t>ملي،‌ منطقه‌اي </a:t>
            </a:r>
            <a:r>
              <a:rPr lang="fa-IR" sz="2000" dirty="0"/>
              <a:t>و </a:t>
            </a:r>
            <a:r>
              <a:rPr lang="fa-IR" sz="2000" dirty="0" smtClean="0"/>
              <a:t>بين‌المللي</a:t>
            </a:r>
            <a:r>
              <a:rPr lang="fa-IR" sz="2000" dirty="0"/>
              <a:t> </a:t>
            </a:r>
            <a:endParaRPr lang="en-US" sz="2000" dirty="0"/>
          </a:p>
          <a:p>
            <a:pPr algn="just" rtl="1">
              <a:lnSpc>
                <a:spcPct val="150000"/>
              </a:lnSpc>
            </a:pPr>
            <a:endParaRPr lang="en-US" sz="2000" dirty="0"/>
          </a:p>
          <a:p>
            <a:pPr algn="just" rtl="1"/>
            <a:endParaRPr lang="en-US" sz="2000"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70</a:t>
            </a:fld>
            <a:endParaRPr lang="en-US"/>
          </a:p>
        </p:txBody>
      </p:sp>
      <p:sp>
        <p:nvSpPr>
          <p:cNvPr id="5" name="Title 1"/>
          <p:cNvSpPr>
            <a:spLocks noGrp="1"/>
          </p:cNvSpPr>
          <p:nvPr>
            <p:ph type="title"/>
          </p:nvPr>
        </p:nvSpPr>
        <p:spPr>
          <a:xfrm>
            <a:off x="539552" y="260648"/>
            <a:ext cx="8229600" cy="1143000"/>
          </a:xfrm>
        </p:spPr>
        <p:txBody>
          <a:bodyPr>
            <a:normAutofit/>
          </a:bodyPr>
          <a:lstStyle/>
          <a:p>
            <a:r>
              <a:rPr lang="fa-IR" sz="4000" dirty="0" smtClean="0">
                <a:latin typeface="B Titr"/>
              </a:rPr>
              <a:t>راهبردهاي ملي</a:t>
            </a:r>
            <a:endParaRPr lang="en-US" sz="4000" dirty="0">
              <a:latin typeface="B Titr"/>
            </a:endParaRPr>
          </a:p>
        </p:txBody>
      </p:sp>
      <p:pic>
        <p:nvPicPr>
          <p:cNvPr id="6" name="Picture 5"/>
          <p:cNvPicPr>
            <a:picLocks noChangeAspect="1"/>
          </p:cNvPicPr>
          <p:nvPr/>
        </p:nvPicPr>
        <p:blipFill rotWithShape="1">
          <a:blip r:embed="rId2">
            <a:extLst>
              <a:ext uri="{BEBA8EAE-BF5A-486C-A8C5-ECC9F3942E4B}">
                <a14:imgProps xmlns:a14="http://schemas.microsoft.com/office/drawing/2010/main">
                  <a14:imgLayer r:embed="rId3">
                    <a14:imgEffect>
                      <a14:backgroundRemoval t="23841" b="86755" l="2326" r="99419"/>
                    </a14:imgEffect>
                  </a14:imgLayer>
                </a14:imgProps>
              </a:ext>
              <a:ext uri="{28A0092B-C50C-407E-A947-70E740481C1C}">
                <a14:useLocalDpi xmlns:a14="http://schemas.microsoft.com/office/drawing/2010/main" val="0"/>
              </a:ext>
            </a:extLst>
          </a:blip>
          <a:srcRect l="7474" t="17282" r="3571" b="4731"/>
          <a:stretch/>
        </p:blipFill>
        <p:spPr>
          <a:xfrm>
            <a:off x="3419872" y="4653136"/>
            <a:ext cx="2301547" cy="1771415"/>
          </a:xfrm>
          <a:prstGeom prst="rect">
            <a:avLst/>
          </a:prstGeom>
          <a:effectLst>
            <a:softEdge rad="12700"/>
          </a:effectLst>
        </p:spPr>
      </p:pic>
    </p:spTree>
    <p:extLst>
      <p:ext uri="{BB962C8B-B14F-4D97-AF65-F5344CB8AC3E}">
        <p14:creationId xmlns:p14="http://schemas.microsoft.com/office/powerpoint/2010/main" val="693776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8229600" cy="1143000"/>
          </a:xfrm>
        </p:spPr>
        <p:txBody>
          <a:bodyPr>
            <a:normAutofit/>
          </a:bodyPr>
          <a:lstStyle/>
          <a:p>
            <a:r>
              <a:rPr lang="fa-IR" sz="4000" dirty="0" smtClean="0">
                <a:latin typeface="B Titr"/>
              </a:rPr>
              <a:t>اقدامات ملي</a:t>
            </a:r>
            <a:endParaRPr lang="en-US" sz="4000" dirty="0"/>
          </a:p>
        </p:txBody>
      </p:sp>
      <p:sp>
        <p:nvSpPr>
          <p:cNvPr id="3" name="Content Placeholder 2"/>
          <p:cNvSpPr>
            <a:spLocks noGrp="1"/>
          </p:cNvSpPr>
          <p:nvPr>
            <p:ph idx="1"/>
          </p:nvPr>
        </p:nvSpPr>
        <p:spPr/>
        <p:txBody>
          <a:bodyPr>
            <a:noAutofit/>
          </a:bodyPr>
          <a:lstStyle/>
          <a:p>
            <a:pPr marL="0" indent="0" algn="just" rtl="1">
              <a:buNone/>
            </a:pPr>
            <a:r>
              <a:rPr lang="en-US" sz="2000" dirty="0" smtClean="0">
                <a:cs typeface="B Titr" pitchFamily="2" charset="-78"/>
              </a:rPr>
              <a:t>   </a:t>
            </a:r>
            <a:r>
              <a:rPr lang="fa-IR" sz="2000" dirty="0" smtClean="0">
                <a:cs typeface="B Titr" pitchFamily="2" charset="-78"/>
              </a:rPr>
              <a:t>1)سیاست‌گذاری</a:t>
            </a:r>
          </a:p>
          <a:p>
            <a:pPr marL="0" indent="0" algn="just" rtl="1">
              <a:buNone/>
            </a:pPr>
            <a:endParaRPr lang="fa-IR" sz="2000" dirty="0" smtClean="0">
              <a:cs typeface="B Titr" pitchFamily="2" charset="-78"/>
            </a:endParaRPr>
          </a:p>
          <a:p>
            <a:pPr lvl="0" algn="just" rtl="1"/>
            <a:r>
              <a:rPr lang="fa-IR" sz="2000" dirty="0" smtClean="0"/>
              <a:t>تدوين برنامه و دستورالعمل اجرايي نظام جامع حمايت بهداشتي ـ پزشکي و</a:t>
            </a:r>
            <a:endParaRPr lang="en-US" sz="2000" dirty="0" smtClean="0"/>
          </a:p>
          <a:p>
            <a:pPr marL="0" lvl="0" indent="0" algn="just" rtl="1">
              <a:buNone/>
            </a:pPr>
            <a:r>
              <a:rPr lang="fa-IR" sz="2000" dirty="0" smtClean="0"/>
              <a:t> </a:t>
            </a:r>
            <a:r>
              <a:rPr lang="en-US" sz="2000" dirty="0" smtClean="0"/>
              <a:t>    </a:t>
            </a:r>
            <a:r>
              <a:rPr lang="fa-IR" sz="2000" dirty="0" smtClean="0"/>
              <a:t>تغذيه</a:t>
            </a:r>
            <a:r>
              <a:rPr lang="en-US" sz="2000" dirty="0" smtClean="0"/>
              <a:t> </a:t>
            </a:r>
            <a:r>
              <a:rPr lang="fa-IR" sz="2000" dirty="0" smtClean="0"/>
              <a:t>مادران در دوران بارداري و شيردهي و حضانت فرزندان تا هفت سالگي</a:t>
            </a:r>
          </a:p>
          <a:p>
            <a:pPr lvl="0" algn="just" rtl="1"/>
            <a:r>
              <a:rPr lang="ar-SA" sz="2000" dirty="0" smtClean="0"/>
              <a:t>تعيين شاخص­هاي ارزيابي نرخ رشد جمعيت با بازنگري در معيارهاي موجود و با رويكرد سياست</a:t>
            </a:r>
            <a:r>
              <a:rPr lang="fa-IR" sz="2000" dirty="0" smtClean="0"/>
              <a:t>‌</a:t>
            </a:r>
            <a:r>
              <a:rPr lang="ar-SA" sz="2000" dirty="0" smtClean="0"/>
              <a:t>هاي افزايش كيفي و كمي جمعيت مصوب شوراي عالي انقلاب فرهنگي </a:t>
            </a:r>
            <a:endParaRPr lang="en-US" sz="2000" dirty="0" smtClean="0"/>
          </a:p>
          <a:p>
            <a:pPr algn="just" rtl="1"/>
            <a:r>
              <a:rPr lang="ar-SA" sz="2000" dirty="0"/>
              <a:t>تشكيل ستاد راهبري مديريت جامع جمعيت كشور و تهيه نقشه راه و برنامه جامع جمعيتي كشور براساس نقشه مهندسي </a:t>
            </a:r>
            <a:r>
              <a:rPr lang="ar-SA" sz="2000" dirty="0" smtClean="0"/>
              <a:t>فرهنگي</a:t>
            </a:r>
            <a:endParaRPr lang="fa-IR" sz="2000" dirty="0" smtClean="0"/>
          </a:p>
          <a:p>
            <a:pPr algn="just" rtl="1"/>
            <a:r>
              <a:rPr lang="fa-IR" sz="2000" dirty="0" smtClean="0"/>
              <a:t>حذف </a:t>
            </a:r>
            <a:r>
              <a:rPr lang="ar-SA" sz="2000" dirty="0" smtClean="0"/>
              <a:t>برنامه</a:t>
            </a:r>
            <a:r>
              <a:rPr lang="fa-IR" sz="2000" dirty="0" smtClean="0"/>
              <a:t>‌</a:t>
            </a:r>
            <a:r>
              <a:rPr lang="ar-SA" sz="2000" dirty="0" smtClean="0"/>
              <a:t>ها</a:t>
            </a:r>
            <a:r>
              <a:rPr lang="fa-IR" sz="2000" dirty="0" smtClean="0"/>
              <a:t> و اقدامات کنترل مواليد (مانند بستن لوله‌ها، استقرار آي،يو،دي و …) و حذف محدوديت‌هاي مواليد </a:t>
            </a:r>
            <a:r>
              <a:rPr lang="ar-SA" sz="2000" dirty="0" smtClean="0"/>
              <a:t>بيشتر</a:t>
            </a:r>
            <a:r>
              <a:rPr lang="fa-IR" sz="2000" dirty="0" smtClean="0"/>
              <a:t> </a:t>
            </a:r>
          </a:p>
          <a:p>
            <a:pPr algn="just" rtl="1"/>
            <a:r>
              <a:rPr lang="fa-IR" sz="2000" dirty="0" smtClean="0"/>
              <a:t>سیاست‌گذاری مناسب نظام آموزشی برای دانشجویان متاهل دارای فرزند </a:t>
            </a:r>
            <a:endParaRPr lang="en-US" sz="2000" dirty="0" smtClean="0"/>
          </a:p>
          <a:p>
            <a:pPr algn="just" rtl="1"/>
            <a:endParaRPr lang="en-US" sz="2000"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71</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552" y="1556793"/>
            <a:ext cx="1814718" cy="152818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6512" y="4971752"/>
            <a:ext cx="2392040" cy="1913632"/>
          </a:xfrm>
          <a:prstGeom prst="rect">
            <a:avLst/>
          </a:prstGeom>
          <a:effectLst>
            <a:softEdge rad="127000"/>
          </a:effectLst>
        </p:spPr>
      </p:pic>
      <p:pic>
        <p:nvPicPr>
          <p:cNvPr id="2" name="Picture 1"/>
          <p:cNvPicPr>
            <a:picLocks noChangeAspect="1"/>
          </p:cNvPicPr>
          <p:nvPr/>
        </p:nvPicPr>
        <p:blipFill>
          <a:blip r:embed="rId4">
            <a:lum bright="70000" contrast="-70000"/>
            <a:extLst>
              <a:ext uri="{BEBA8EAE-BF5A-486C-A8C5-ECC9F3942E4B}">
                <a14:imgProps xmlns:a14="http://schemas.microsoft.com/office/drawing/2010/main">
                  <a14:imgLayer r:embed="rId5">
                    <a14:imgEffect>
                      <a14:artisticPastelsSmooth/>
                    </a14:imgEffect>
                  </a14:imgLayer>
                </a14:imgProps>
              </a:ext>
              <a:ext uri="{28A0092B-C50C-407E-A947-70E740481C1C}">
                <a14:useLocalDpi xmlns:a14="http://schemas.microsoft.com/office/drawing/2010/main" val="0"/>
              </a:ext>
            </a:extLst>
          </a:blip>
          <a:stretch>
            <a:fillRect/>
          </a:stretch>
        </p:blipFill>
        <p:spPr>
          <a:xfrm>
            <a:off x="6096547" y="620688"/>
            <a:ext cx="2859696" cy="1872208"/>
          </a:xfrm>
          <a:prstGeom prst="rect">
            <a:avLst/>
          </a:prstGeom>
          <a:effectLst>
            <a:softEdge rad="317500"/>
          </a:effectLst>
        </p:spPr>
      </p:pic>
      <p:sp>
        <p:nvSpPr>
          <p:cNvPr id="3" name="Content Placeholder 2"/>
          <p:cNvSpPr>
            <a:spLocks noGrp="1"/>
          </p:cNvSpPr>
          <p:nvPr>
            <p:ph idx="1"/>
          </p:nvPr>
        </p:nvSpPr>
        <p:spPr>
          <a:xfrm>
            <a:off x="357158" y="1428736"/>
            <a:ext cx="8229600" cy="4525963"/>
          </a:xfrm>
        </p:spPr>
        <p:txBody>
          <a:bodyPr>
            <a:noAutofit/>
          </a:bodyPr>
          <a:lstStyle/>
          <a:p>
            <a:pPr marL="0" indent="0" algn="just" rtl="1">
              <a:buNone/>
            </a:pPr>
            <a:r>
              <a:rPr lang="fa-IR" sz="2000" dirty="0" smtClean="0">
                <a:cs typeface="B Titr" pitchFamily="2" charset="-78"/>
              </a:rPr>
              <a:t>2)</a:t>
            </a:r>
            <a:r>
              <a:rPr lang="en-US" sz="2000" dirty="0" smtClean="0">
                <a:cs typeface="B Titr" pitchFamily="2" charset="-78"/>
              </a:rPr>
              <a:t> </a:t>
            </a:r>
            <a:r>
              <a:rPr lang="fa-IR" sz="2000" dirty="0" smtClean="0">
                <a:cs typeface="B Titr" pitchFamily="2" charset="-78"/>
              </a:rPr>
              <a:t>فرهنگی</a:t>
            </a:r>
          </a:p>
          <a:p>
            <a:pPr marL="0" indent="0" algn="just" rtl="1">
              <a:buNone/>
            </a:pPr>
            <a:endParaRPr lang="fa-IR" sz="2000" dirty="0" smtClean="0">
              <a:cs typeface="B Titr" pitchFamily="2" charset="-78"/>
            </a:endParaRPr>
          </a:p>
          <a:p>
            <a:pPr lvl="0" algn="just" rtl="1"/>
            <a:r>
              <a:rPr lang="ar-SA" sz="2000" dirty="0" smtClean="0"/>
              <a:t>ايجاد </a:t>
            </a:r>
            <a:r>
              <a:rPr lang="ar-SA" sz="2000" dirty="0"/>
              <a:t>فرهنگ و فضاي مطلوب و امن در زمينه فرزندآوري و حمايت از والدين در تربيت، آموزش و رشد </a:t>
            </a:r>
            <a:r>
              <a:rPr lang="ar-SA" sz="2000" dirty="0" smtClean="0"/>
              <a:t>كودك</a:t>
            </a:r>
            <a:endParaRPr lang="fa-IR" sz="2000" dirty="0" smtClean="0"/>
          </a:p>
          <a:p>
            <a:pPr lvl="0" algn="just" rtl="1"/>
            <a:r>
              <a:rPr lang="ar-SA" sz="2000" dirty="0" smtClean="0"/>
              <a:t>تبيين ديدگاه</a:t>
            </a:r>
            <a:r>
              <a:rPr lang="fa-IR" sz="2000" dirty="0" smtClean="0"/>
              <a:t>‌</a:t>
            </a:r>
            <a:r>
              <a:rPr lang="ar-SA" sz="2000" dirty="0" smtClean="0"/>
              <a:t>هاي </a:t>
            </a:r>
            <a:r>
              <a:rPr lang="ar-SA" sz="2000" dirty="0"/>
              <a:t>اسلامي و آيات و روايات و ترويج </a:t>
            </a:r>
            <a:r>
              <a:rPr lang="ar-SA" sz="2000" dirty="0" smtClean="0"/>
              <a:t>ارزش</a:t>
            </a:r>
            <a:r>
              <a:rPr lang="fa-IR" sz="2000" dirty="0" smtClean="0"/>
              <a:t>‌</a:t>
            </a:r>
            <a:r>
              <a:rPr lang="ar-SA" sz="2000" dirty="0" smtClean="0"/>
              <a:t>هاي </a:t>
            </a:r>
            <a:r>
              <a:rPr lang="ar-SA" sz="2000" dirty="0"/>
              <a:t>ديني و </a:t>
            </a:r>
            <a:r>
              <a:rPr lang="ar-SA" sz="2000" dirty="0" smtClean="0"/>
              <a:t>توصيه</a:t>
            </a:r>
            <a:r>
              <a:rPr lang="fa-IR" sz="2000" dirty="0" smtClean="0"/>
              <a:t>‌</a:t>
            </a:r>
            <a:r>
              <a:rPr lang="ar-SA" sz="2000" dirty="0" smtClean="0"/>
              <a:t>هاي </a:t>
            </a:r>
            <a:r>
              <a:rPr lang="ar-SA" sz="2000" dirty="0"/>
              <a:t>علمي روانشناسي </a:t>
            </a:r>
            <a:r>
              <a:rPr lang="ar-SA" sz="2000" dirty="0" smtClean="0"/>
              <a:t>در </a:t>
            </a:r>
            <a:r>
              <a:rPr lang="ar-SA" sz="2000" dirty="0"/>
              <a:t>زمينه تعدد فرزند </a:t>
            </a:r>
            <a:r>
              <a:rPr lang="fa-IR" sz="2000" dirty="0" smtClean="0"/>
              <a:t>و </a:t>
            </a:r>
            <a:r>
              <a:rPr lang="ar-SA" sz="2000" dirty="0" smtClean="0"/>
              <a:t>تقويت نگرش</a:t>
            </a:r>
            <a:r>
              <a:rPr lang="fa-IR" sz="2000" dirty="0" smtClean="0"/>
              <a:t>‌</a:t>
            </a:r>
            <a:r>
              <a:rPr lang="ar-SA" sz="2000" dirty="0" smtClean="0"/>
              <a:t>هاي </a:t>
            </a:r>
            <a:r>
              <a:rPr lang="ar-SA" sz="2000" dirty="0"/>
              <a:t>ديني در زمينه رزاقيت، </a:t>
            </a:r>
            <a:r>
              <a:rPr lang="ar-SA" sz="2000" dirty="0" smtClean="0"/>
              <a:t>و </a:t>
            </a:r>
            <a:r>
              <a:rPr lang="ar-SA" sz="2000" dirty="0"/>
              <a:t>اجتناب ترس از فقر به واسطه داشتن فرزند </a:t>
            </a:r>
            <a:r>
              <a:rPr lang="ar-SA" sz="2000" dirty="0" smtClean="0"/>
              <a:t>بيشتر</a:t>
            </a:r>
            <a:endParaRPr lang="fa-IR" sz="2000" dirty="0" smtClean="0"/>
          </a:p>
          <a:p>
            <a:pPr algn="just" rtl="1"/>
            <a:r>
              <a:rPr lang="fa-IR" sz="2000" dirty="0" smtClean="0"/>
              <a:t>تهيه و تدوين </a:t>
            </a:r>
            <a:r>
              <a:rPr lang="ar-SA" sz="2000" dirty="0" smtClean="0"/>
              <a:t>بسته</a:t>
            </a:r>
            <a:r>
              <a:rPr lang="fa-IR" sz="2000" dirty="0" smtClean="0"/>
              <a:t> فرهنگي ـ آموزشي «اصول و شيوه‌هاي مشاوره جهت افزايش جمعيت» براي مراكز مشاوره و بهداشتي و ايجاد تشكل‌هاي دوستدار خانواده با اولويت جذب خانواده‌هاي پرفرزند</a:t>
            </a:r>
            <a:r>
              <a:rPr lang="ar-SA" sz="2000" dirty="0" smtClean="0"/>
              <a:t> </a:t>
            </a:r>
            <a:endParaRPr lang="fa-IR" sz="2000" dirty="0" smtClean="0"/>
          </a:p>
          <a:p>
            <a:pPr lvl="0" algn="just" rtl="1"/>
            <a:r>
              <a:rPr lang="ar-SA" sz="2000" dirty="0" smtClean="0"/>
              <a:t>حذف تبليغات موجود</a:t>
            </a:r>
            <a:r>
              <a:rPr lang="fa-IR" sz="2000" dirty="0" smtClean="0"/>
              <a:t> و </a:t>
            </a:r>
            <a:r>
              <a:rPr lang="ar-SA" sz="2000" dirty="0" smtClean="0"/>
              <a:t>توليد برنامه</a:t>
            </a:r>
            <a:r>
              <a:rPr lang="fa-IR" sz="2000" dirty="0" smtClean="0"/>
              <a:t>‌</a:t>
            </a:r>
            <a:r>
              <a:rPr lang="ar-SA" sz="2000" dirty="0" smtClean="0"/>
              <a:t>هاي تبليغي اثر گذار در زمينه رشد جمعيت و تحولات آن و آثار کاهش جمعيت در زوال تمدن</a:t>
            </a:r>
            <a:r>
              <a:rPr lang="fa-IR" sz="2000" dirty="0" smtClean="0"/>
              <a:t>‌</a:t>
            </a:r>
            <a:r>
              <a:rPr lang="ar-SA" sz="2000" dirty="0" smtClean="0"/>
              <a:t>ها </a:t>
            </a:r>
            <a:endParaRPr lang="fa-IR" sz="2000" dirty="0" smtClean="0"/>
          </a:p>
          <a:p>
            <a:pPr lvl="0" algn="just" rtl="1"/>
            <a:r>
              <a:rPr lang="fa-IR" sz="2000" dirty="0" smtClean="0"/>
              <a:t>ممنوعيت شعار فرزند كمتر، رفاه بيشتر و تبليغ شعارهايي در زمينه افزايش جمعيت</a:t>
            </a:r>
          </a:p>
          <a:p>
            <a:pPr lvl="0" algn="just" rtl="1"/>
            <a:r>
              <a:rPr lang="ar-SA" sz="2000" dirty="0" smtClean="0"/>
              <a:t>ارتقاء آگاهي مادران</a:t>
            </a:r>
            <a:r>
              <a:rPr lang="fa-IR" sz="2000" dirty="0" smtClean="0"/>
              <a:t> و </a:t>
            </a:r>
            <a:r>
              <a:rPr lang="ar-SA" sz="2000" dirty="0" smtClean="0"/>
              <a:t>تبيين عوارض داروهاي ضدبارداري بر سلامت جسمي و روحي زنان</a:t>
            </a:r>
            <a:endParaRPr lang="fa-IR" sz="2000" dirty="0" smtClean="0"/>
          </a:p>
          <a:p>
            <a:pPr lvl="0" algn="just" rtl="1"/>
            <a:r>
              <a:rPr lang="fa-IR" sz="2000" dirty="0" smtClean="0"/>
              <a:t>ایجاد رشته‌های تحصیلی متناسب با جایگاه و نقش خانواده و زن بر اساس فرهنگ اسلامی</a:t>
            </a:r>
            <a:endParaRPr lang="fa-IR" sz="2000"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72</a:t>
            </a:fld>
            <a:endParaRPr lang="en-US" dirty="0"/>
          </a:p>
        </p:txBody>
      </p:sp>
      <p:sp>
        <p:nvSpPr>
          <p:cNvPr id="6" name="Title 1"/>
          <p:cNvSpPr txBox="1">
            <a:spLocks/>
          </p:cNvSpPr>
          <p:nvPr/>
        </p:nvSpPr>
        <p:spPr>
          <a:xfrm>
            <a:off x="467544" y="404664"/>
            <a:ext cx="8229600" cy="1143000"/>
          </a:xfrm>
          <a:prstGeom prst="rect">
            <a:avLst/>
          </a:prstGeom>
        </p:spPr>
        <p:txBody>
          <a:bodyPr vert="horz" lIns="0" rIns="0" bIns="0" anchor="b">
            <a:norm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4000" b="0" i="0" u="none" strike="noStrike" kern="1200" cap="none" spc="0" normalizeH="0" baseline="0" noProof="0" dirty="0" smtClean="0">
                <a:ln>
                  <a:noFill/>
                </a:ln>
                <a:solidFill>
                  <a:schemeClr val="tx2"/>
                </a:solidFill>
                <a:effectLst/>
                <a:uLnTx/>
                <a:uFillTx/>
                <a:latin typeface="B Titr"/>
                <a:ea typeface="+mj-ea"/>
                <a:cs typeface="B Titr" pitchFamily="2" charset="-78"/>
              </a:rPr>
              <a:t>اقدامات ملي</a:t>
            </a:r>
            <a:endParaRPr kumimoji="0" lang="en-US" sz="4000" b="0" i="0" u="none" strike="noStrike" kern="1200" cap="none" spc="0" normalizeH="0" baseline="0" noProof="0" dirty="0">
              <a:ln>
                <a:noFill/>
              </a:ln>
              <a:solidFill>
                <a:schemeClr val="tx2"/>
              </a:solidFill>
              <a:effectLst/>
              <a:uLnTx/>
              <a:uFillTx/>
              <a:latin typeface="+mj-lt"/>
              <a:ea typeface="+mj-ea"/>
              <a:cs typeface="B Titr" pitchFamily="2" charset="-78"/>
            </a:endParaRPr>
          </a:p>
        </p:txBody>
      </p:sp>
    </p:spTree>
    <p:extLst>
      <p:ext uri="{BB962C8B-B14F-4D97-AF65-F5344CB8AC3E}">
        <p14:creationId xmlns:p14="http://schemas.microsoft.com/office/powerpoint/2010/main" val="32944314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29351">
            <a:off x="174032" y="2576237"/>
            <a:ext cx="2700124" cy="3293558"/>
          </a:xfrm>
          <a:prstGeom prst="rect">
            <a:avLst/>
          </a:prstGeom>
          <a:effectLst>
            <a:softEdge rad="317500"/>
          </a:effectLst>
        </p:spPr>
      </p:pic>
      <p:sp>
        <p:nvSpPr>
          <p:cNvPr id="3" name="Content Placeholder 2"/>
          <p:cNvSpPr>
            <a:spLocks noGrp="1"/>
          </p:cNvSpPr>
          <p:nvPr>
            <p:ph idx="1"/>
          </p:nvPr>
        </p:nvSpPr>
        <p:spPr>
          <a:xfrm>
            <a:off x="457200" y="1484784"/>
            <a:ext cx="8229600" cy="4824536"/>
          </a:xfrm>
        </p:spPr>
        <p:txBody>
          <a:bodyPr>
            <a:noAutofit/>
          </a:bodyPr>
          <a:lstStyle/>
          <a:p>
            <a:pPr marL="0" indent="0" algn="just">
              <a:buNone/>
            </a:pPr>
            <a:r>
              <a:rPr lang="en-US" sz="2000" dirty="0" smtClean="0">
                <a:cs typeface="B Titr" pitchFamily="2" charset="-78"/>
              </a:rPr>
              <a:t>    </a:t>
            </a:r>
            <a:r>
              <a:rPr lang="fa-IR" sz="2000" dirty="0" smtClean="0">
                <a:cs typeface="B Titr" pitchFamily="2" charset="-78"/>
              </a:rPr>
              <a:t>3)اجتماعی</a:t>
            </a:r>
          </a:p>
          <a:p>
            <a:pPr marL="0" indent="0" algn="just">
              <a:buNone/>
            </a:pPr>
            <a:endParaRPr lang="fa-IR" sz="2000" dirty="0" smtClean="0">
              <a:cs typeface="B Titr" pitchFamily="2" charset="-78"/>
            </a:endParaRPr>
          </a:p>
          <a:p>
            <a:pPr algn="just"/>
            <a:r>
              <a:rPr lang="ar-SA" sz="2000" dirty="0" smtClean="0"/>
              <a:t>ايجاد سازمان</a:t>
            </a:r>
            <a:r>
              <a:rPr lang="fa-IR" sz="2000" dirty="0" smtClean="0"/>
              <a:t>‌</a:t>
            </a:r>
            <a:r>
              <a:rPr lang="ar-SA" sz="2000" dirty="0" smtClean="0"/>
              <a:t>هاي دولتي و غير دولتي داخلي و بين</a:t>
            </a:r>
            <a:r>
              <a:rPr lang="fa-IR" sz="2000" dirty="0" smtClean="0"/>
              <a:t>‌</a:t>
            </a:r>
            <a:r>
              <a:rPr lang="ar-SA" sz="2000" dirty="0" smtClean="0"/>
              <a:t>المللي حامي ازدواج جوانان براي توسعه و تعميم ازدواج آگاهانه و مسئولانه و افزايش فرزندآوري</a:t>
            </a:r>
            <a:endParaRPr lang="fa-IR" sz="2000" dirty="0" smtClean="0"/>
          </a:p>
          <a:p>
            <a:pPr algn="just"/>
            <a:r>
              <a:rPr lang="ar-SA" sz="2000" dirty="0" smtClean="0"/>
              <a:t> ايجاد سازمان</a:t>
            </a:r>
            <a:r>
              <a:rPr lang="fa-IR" sz="2000" dirty="0" smtClean="0"/>
              <a:t>‌</a:t>
            </a:r>
            <a:r>
              <a:rPr lang="ar-SA" sz="2000" dirty="0" smtClean="0"/>
              <a:t>هاي اسلامي بين</a:t>
            </a:r>
            <a:r>
              <a:rPr lang="fa-IR" sz="2000" dirty="0" smtClean="0"/>
              <a:t>‌</a:t>
            </a:r>
            <a:r>
              <a:rPr lang="ar-SA" sz="2000" dirty="0" smtClean="0"/>
              <a:t>المللي و منطقه</a:t>
            </a:r>
            <a:r>
              <a:rPr lang="fa-IR" sz="2000" dirty="0" smtClean="0"/>
              <a:t>‌</a:t>
            </a:r>
            <a:r>
              <a:rPr lang="ar-SA" sz="2000" dirty="0" smtClean="0"/>
              <a:t>اي براي حمايت از </a:t>
            </a:r>
            <a:endParaRPr lang="en-US" sz="2000" dirty="0" smtClean="0"/>
          </a:p>
          <a:p>
            <a:pPr marL="0" indent="0" algn="just">
              <a:buNone/>
            </a:pPr>
            <a:r>
              <a:rPr lang="en-US" sz="2000" dirty="0"/>
              <a:t> </a:t>
            </a:r>
            <a:r>
              <a:rPr lang="en-US" sz="2000" dirty="0" smtClean="0"/>
              <a:t>    </a:t>
            </a:r>
            <a:r>
              <a:rPr lang="ar-SA" sz="2000" dirty="0" smtClean="0"/>
              <a:t>جمعيت منطبق با نيازهاي بومي، منطقه</a:t>
            </a:r>
            <a:r>
              <a:rPr lang="fa-IR" sz="2000" dirty="0" smtClean="0"/>
              <a:t>‌</a:t>
            </a:r>
            <a:r>
              <a:rPr lang="ar-SA" sz="2000" dirty="0" smtClean="0"/>
              <a:t>اي و جهاني</a:t>
            </a:r>
            <a:endParaRPr lang="en-US" sz="2000" dirty="0" smtClean="0">
              <a:cs typeface="B Nazanin" pitchFamily="2" charset="-78"/>
            </a:endParaRPr>
          </a:p>
          <a:p>
            <a:pPr algn="just"/>
            <a:r>
              <a:rPr lang="ar-SA" sz="2000" dirty="0" smtClean="0">
                <a:cs typeface="B Nazanin" pitchFamily="2" charset="-78"/>
              </a:rPr>
              <a:t>مقابله </a:t>
            </a:r>
            <a:r>
              <a:rPr lang="ar-SA" sz="2000" dirty="0">
                <a:cs typeface="B Nazanin" pitchFamily="2" charset="-78"/>
              </a:rPr>
              <a:t>و </a:t>
            </a:r>
            <a:r>
              <a:rPr lang="ar-SA" sz="2000" dirty="0" smtClean="0">
                <a:cs typeface="B Nazanin" pitchFamily="2" charset="-78"/>
              </a:rPr>
              <a:t>مبارزه </a:t>
            </a:r>
            <a:r>
              <a:rPr lang="ar-SA" sz="2000" dirty="0">
                <a:cs typeface="B Nazanin" pitchFamily="2" charset="-78"/>
              </a:rPr>
              <a:t>قاطعانه با عوامل مفسده انگيز و </a:t>
            </a:r>
            <a:r>
              <a:rPr lang="ar-SA" sz="2000" dirty="0" smtClean="0">
                <a:cs typeface="B Nazanin" pitchFamily="2" charset="-78"/>
              </a:rPr>
              <a:t>کانون</a:t>
            </a:r>
            <a:r>
              <a:rPr lang="fa-IR" sz="2000" dirty="0" smtClean="0">
                <a:cs typeface="B Nazanin" pitchFamily="2" charset="-78"/>
              </a:rPr>
              <a:t>‌</a:t>
            </a:r>
            <a:r>
              <a:rPr lang="ar-SA" sz="2000" dirty="0" smtClean="0">
                <a:cs typeface="B Nazanin" pitchFamily="2" charset="-78"/>
              </a:rPr>
              <a:t>هاي </a:t>
            </a:r>
            <a:r>
              <a:rPr lang="ar-SA" sz="2000" dirty="0">
                <a:cs typeface="B Nazanin" pitchFamily="2" charset="-78"/>
              </a:rPr>
              <a:t>مخرب </a:t>
            </a:r>
            <a:r>
              <a:rPr lang="ar-SA" sz="2000" dirty="0" smtClean="0">
                <a:cs typeface="B Nazanin" pitchFamily="2" charset="-78"/>
              </a:rPr>
              <a:t>کيان</a:t>
            </a:r>
            <a:endParaRPr lang="en-US" sz="2000" dirty="0" smtClean="0">
              <a:cs typeface="B Nazanin" pitchFamily="2" charset="-78"/>
            </a:endParaRPr>
          </a:p>
          <a:p>
            <a:pPr marL="0" indent="0" algn="just">
              <a:buNone/>
            </a:pPr>
            <a:r>
              <a:rPr lang="en-US" sz="2000" dirty="0">
                <a:cs typeface="B Nazanin" pitchFamily="2" charset="-78"/>
              </a:rPr>
              <a:t> </a:t>
            </a:r>
            <a:r>
              <a:rPr lang="en-US" sz="2000" dirty="0" smtClean="0">
                <a:cs typeface="B Nazanin" pitchFamily="2" charset="-78"/>
              </a:rPr>
              <a:t>  </a:t>
            </a:r>
            <a:r>
              <a:rPr lang="ar-SA" sz="2000" dirty="0" smtClean="0">
                <a:cs typeface="B Nazanin" pitchFamily="2" charset="-78"/>
              </a:rPr>
              <a:t> خانواده</a:t>
            </a:r>
            <a:endParaRPr lang="fa-IR" sz="2000" dirty="0" smtClean="0">
              <a:cs typeface="B Nazanin" pitchFamily="2" charset="-78"/>
            </a:endParaRPr>
          </a:p>
          <a:p>
            <a:pPr algn="just"/>
            <a:r>
              <a:rPr lang="ar-SA" sz="2000" dirty="0" smtClean="0">
                <a:cs typeface="B Nazanin" pitchFamily="2" charset="-78"/>
              </a:rPr>
              <a:t>بکارگيري </a:t>
            </a:r>
            <a:r>
              <a:rPr lang="ar-SA" sz="2000" dirty="0">
                <a:cs typeface="B Nazanin" pitchFamily="2" charset="-78"/>
              </a:rPr>
              <a:t>نيروي متخصص و </a:t>
            </a:r>
            <a:r>
              <a:rPr lang="ar-SA" sz="2000" dirty="0" smtClean="0">
                <a:cs typeface="B Nazanin" pitchFamily="2" charset="-78"/>
              </a:rPr>
              <a:t>اطلاع</a:t>
            </a:r>
            <a:r>
              <a:rPr lang="fa-IR" sz="2000" dirty="0" smtClean="0">
                <a:cs typeface="B Nazanin" pitchFamily="2" charset="-78"/>
              </a:rPr>
              <a:t>‌</a:t>
            </a:r>
            <a:r>
              <a:rPr lang="ar-SA" sz="2000" dirty="0" smtClean="0">
                <a:cs typeface="B Nazanin" pitchFamily="2" charset="-78"/>
              </a:rPr>
              <a:t>رساني </a:t>
            </a:r>
            <a:r>
              <a:rPr lang="ar-SA" sz="2000" dirty="0">
                <a:cs typeface="B Nazanin" pitchFamily="2" charset="-78"/>
              </a:rPr>
              <a:t>لازم از طريق </a:t>
            </a:r>
            <a:r>
              <a:rPr lang="ar-SA" sz="2000" dirty="0" smtClean="0">
                <a:cs typeface="B Nazanin" pitchFamily="2" charset="-78"/>
              </a:rPr>
              <a:t>رسانه</a:t>
            </a:r>
            <a:r>
              <a:rPr lang="fa-IR" sz="2000" dirty="0" smtClean="0">
                <a:cs typeface="B Nazanin" pitchFamily="2" charset="-78"/>
              </a:rPr>
              <a:t>‌</a:t>
            </a:r>
            <a:r>
              <a:rPr lang="ar-SA" sz="2000" dirty="0" smtClean="0">
                <a:cs typeface="B Nazanin" pitchFamily="2" charset="-78"/>
              </a:rPr>
              <a:t>هاي عمومي</a:t>
            </a:r>
            <a:endParaRPr lang="en-US" sz="2000" dirty="0" smtClean="0">
              <a:cs typeface="B Nazanin" pitchFamily="2" charset="-78"/>
            </a:endParaRPr>
          </a:p>
          <a:p>
            <a:pPr marL="0" indent="0" algn="just">
              <a:buNone/>
            </a:pPr>
            <a:r>
              <a:rPr lang="en-US" sz="2000" dirty="0">
                <a:cs typeface="B Nazanin" pitchFamily="2" charset="-78"/>
              </a:rPr>
              <a:t> </a:t>
            </a:r>
            <a:r>
              <a:rPr lang="en-US" sz="2000" dirty="0" smtClean="0">
                <a:cs typeface="B Nazanin" pitchFamily="2" charset="-78"/>
              </a:rPr>
              <a:t>  </a:t>
            </a:r>
            <a:r>
              <a:rPr lang="ar-SA" sz="2000" dirty="0" smtClean="0">
                <a:cs typeface="B Nazanin" pitchFamily="2" charset="-78"/>
              </a:rPr>
              <a:t> </a:t>
            </a:r>
            <a:r>
              <a:rPr lang="ar-SA" sz="2000" dirty="0">
                <a:cs typeface="B Nazanin" pitchFamily="2" charset="-78"/>
              </a:rPr>
              <a:t>در خصوص </a:t>
            </a:r>
            <a:r>
              <a:rPr lang="ar-SA" sz="2000" dirty="0" smtClean="0">
                <a:cs typeface="B Nazanin" pitchFamily="2" charset="-78"/>
              </a:rPr>
              <a:t>آسيب</a:t>
            </a:r>
            <a:r>
              <a:rPr lang="fa-IR" sz="2000" dirty="0" smtClean="0">
                <a:cs typeface="B Nazanin" pitchFamily="2" charset="-78"/>
              </a:rPr>
              <a:t>‌</a:t>
            </a:r>
            <a:r>
              <a:rPr lang="ar-SA" sz="2000" dirty="0" smtClean="0">
                <a:cs typeface="B Nazanin" pitchFamily="2" charset="-78"/>
              </a:rPr>
              <a:t>هاي </a:t>
            </a:r>
            <a:r>
              <a:rPr lang="ar-SA" sz="2000" dirty="0">
                <a:cs typeface="B Nazanin" pitchFamily="2" charset="-78"/>
              </a:rPr>
              <a:t>اجتماعي تهديدکننده نهاد خانواده </a:t>
            </a:r>
            <a:endParaRPr lang="fa-IR" sz="2000" dirty="0" smtClean="0">
              <a:cs typeface="B Nazanin" pitchFamily="2" charset="-78"/>
            </a:endParaRPr>
          </a:p>
          <a:p>
            <a:pPr algn="just"/>
            <a:r>
              <a:rPr lang="ar-SA" sz="2000" dirty="0" smtClean="0"/>
              <a:t>تأسيس مهدکودک در کنار ادارات، کارخانجات، دانشگاه</a:t>
            </a:r>
            <a:r>
              <a:rPr lang="fa-IR" sz="2000" dirty="0" smtClean="0"/>
              <a:t>‌</a:t>
            </a:r>
            <a:r>
              <a:rPr lang="ar-SA" sz="2000" dirty="0" smtClean="0"/>
              <a:t>ها و مراکز آموزش عالي </a:t>
            </a:r>
            <a:endParaRPr lang="en-US" sz="2000" dirty="0" smtClean="0"/>
          </a:p>
          <a:p>
            <a:pPr algn="just"/>
            <a:endParaRPr lang="en-US" sz="2000" dirty="0">
              <a:cs typeface="B Nazanin" pitchFamily="2" charset="-78"/>
            </a:endParaRPr>
          </a:p>
        </p:txBody>
      </p:sp>
      <p:sp>
        <p:nvSpPr>
          <p:cNvPr id="4" name="Slide Number Placeholder 3"/>
          <p:cNvSpPr>
            <a:spLocks noGrp="1"/>
          </p:cNvSpPr>
          <p:nvPr>
            <p:ph type="sldNum" sz="quarter" idx="12"/>
          </p:nvPr>
        </p:nvSpPr>
        <p:spPr/>
        <p:txBody>
          <a:bodyPr/>
          <a:lstStyle/>
          <a:p>
            <a:fld id="{4403A72F-1100-4E64-BAB1-D85BD15939DA}" type="slidenum">
              <a:rPr lang="en-US" smtClean="0"/>
              <a:pPr/>
              <a:t>73</a:t>
            </a:fld>
            <a:endParaRPr lang="en-US"/>
          </a:p>
        </p:txBody>
      </p:sp>
      <p:sp>
        <p:nvSpPr>
          <p:cNvPr id="6" name="Title 1"/>
          <p:cNvSpPr txBox="1">
            <a:spLocks/>
          </p:cNvSpPr>
          <p:nvPr/>
        </p:nvSpPr>
        <p:spPr>
          <a:xfrm>
            <a:off x="467544" y="404664"/>
            <a:ext cx="8229600" cy="1143000"/>
          </a:xfrm>
          <a:prstGeom prst="rect">
            <a:avLst/>
          </a:prstGeom>
        </p:spPr>
        <p:txBody>
          <a:bodyPr vert="horz" lIns="0" rIns="0" bIns="0" anchor="b">
            <a:norm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4000" b="0" i="0" u="none" strike="noStrike" kern="1200" cap="none" spc="0" normalizeH="0" baseline="0" noProof="0" dirty="0" smtClean="0">
                <a:ln>
                  <a:noFill/>
                </a:ln>
                <a:solidFill>
                  <a:schemeClr val="tx2"/>
                </a:solidFill>
                <a:effectLst/>
                <a:uLnTx/>
                <a:uFillTx/>
                <a:latin typeface="B Titr"/>
                <a:ea typeface="+mj-ea"/>
                <a:cs typeface="B Titr" pitchFamily="2" charset="-78"/>
              </a:rPr>
              <a:t>اقدامات ملي</a:t>
            </a:r>
            <a:endParaRPr kumimoji="0" lang="en-US" sz="4000" b="0" i="0" u="none" strike="noStrike" kern="1200" cap="none" spc="0" normalizeH="0" baseline="0" noProof="0" dirty="0">
              <a:ln>
                <a:noFill/>
              </a:ln>
              <a:solidFill>
                <a:schemeClr val="tx2"/>
              </a:solidFill>
              <a:effectLst/>
              <a:uLnTx/>
              <a:uFillTx/>
              <a:latin typeface="+mj-lt"/>
              <a:ea typeface="+mj-ea"/>
              <a:cs typeface="B Titr" pitchFamily="2" charset="-78"/>
            </a:endParaRPr>
          </a:p>
        </p:txBody>
      </p:sp>
    </p:spTree>
    <p:extLst>
      <p:ext uri="{BB962C8B-B14F-4D97-AF65-F5344CB8AC3E}">
        <p14:creationId xmlns:p14="http://schemas.microsoft.com/office/powerpoint/2010/main" val="34301211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lvl="0" indent="0" algn="just" rtl="1">
              <a:buNone/>
            </a:pPr>
            <a:r>
              <a:rPr lang="en-US" sz="2000" dirty="0" smtClean="0">
                <a:cs typeface="B Titr" pitchFamily="2" charset="-78"/>
              </a:rPr>
              <a:t>    </a:t>
            </a:r>
            <a:r>
              <a:rPr lang="fa-IR" sz="2000" dirty="0" smtClean="0">
                <a:cs typeface="B Titr" pitchFamily="2" charset="-78"/>
              </a:rPr>
              <a:t>4)اقتصادی</a:t>
            </a:r>
          </a:p>
          <a:p>
            <a:pPr marL="0" lvl="0" indent="0" algn="just" rtl="1">
              <a:buNone/>
            </a:pPr>
            <a:endParaRPr lang="fa-IR" sz="2000" dirty="0" smtClean="0">
              <a:cs typeface="B Titr" pitchFamily="2" charset="-78"/>
            </a:endParaRPr>
          </a:p>
          <a:p>
            <a:pPr lvl="0" algn="just" rtl="1"/>
            <a:r>
              <a:rPr lang="ar-SA" sz="2000" dirty="0" smtClean="0">
                <a:cs typeface="B Nazanin" pitchFamily="2" charset="-78"/>
              </a:rPr>
              <a:t>حمایت مالی</a:t>
            </a:r>
            <a:r>
              <a:rPr lang="fa-IR" sz="2000" dirty="0" smtClean="0">
                <a:cs typeface="B Nazanin" pitchFamily="2" charset="-78"/>
              </a:rPr>
              <a:t> از </a:t>
            </a:r>
            <a:r>
              <a:rPr lang="ar-SA" sz="2000" dirty="0" smtClean="0">
                <a:cs typeface="B Nazanin" pitchFamily="2" charset="-78"/>
              </a:rPr>
              <a:t>خانواده</a:t>
            </a:r>
            <a:r>
              <a:rPr lang="fa-IR" sz="2000" dirty="0" smtClean="0">
                <a:cs typeface="B Nazanin" pitchFamily="2" charset="-78"/>
              </a:rPr>
              <a:t>‌</a:t>
            </a:r>
            <a:r>
              <a:rPr lang="ar-SA" sz="2000" dirty="0" smtClean="0">
                <a:cs typeface="B Nazanin" pitchFamily="2" charset="-78"/>
              </a:rPr>
              <a:t>های </a:t>
            </a:r>
            <a:r>
              <a:rPr lang="ar-SA" sz="2000" dirty="0">
                <a:cs typeface="B Nazanin" pitchFamily="2" charset="-78"/>
              </a:rPr>
              <a:t>دارای بیش از سه </a:t>
            </a:r>
            <a:r>
              <a:rPr lang="ar-SA" sz="2000" dirty="0" smtClean="0">
                <a:cs typeface="B Nazanin" pitchFamily="2" charset="-78"/>
              </a:rPr>
              <a:t>فرزند</a:t>
            </a:r>
            <a:r>
              <a:rPr lang="fa-IR" sz="2000" dirty="0" smtClean="0">
                <a:cs typeface="B Nazanin" pitchFamily="2" charset="-78"/>
              </a:rPr>
              <a:t> </a:t>
            </a:r>
            <a:r>
              <a:rPr lang="ar-SA" sz="2000" dirty="0" smtClean="0">
                <a:cs typeface="B Nazanin" pitchFamily="2" charset="-78"/>
              </a:rPr>
              <a:t>(اعم </a:t>
            </a:r>
            <a:r>
              <a:rPr lang="ar-SA" sz="2000" dirty="0">
                <a:cs typeface="B Nazanin" pitchFamily="2" charset="-78"/>
              </a:rPr>
              <a:t>از بیمه، درمان، کمک مالی در دوران بارداری و شیر دهی مادر </a:t>
            </a:r>
            <a:r>
              <a:rPr lang="ar-SA" sz="2000" dirty="0" smtClean="0">
                <a:cs typeface="B Nazanin" pitchFamily="2" charset="-78"/>
              </a:rPr>
              <a:t>و</a:t>
            </a:r>
            <a:r>
              <a:rPr lang="en-US" sz="2000" dirty="0" smtClean="0">
                <a:cs typeface="B Nazanin" pitchFamily="2" charset="-78"/>
              </a:rPr>
              <a:t> </a:t>
            </a:r>
            <a:r>
              <a:rPr lang="fa-IR" sz="2000" dirty="0" smtClean="0">
                <a:cs typeface="B Nazanin" pitchFamily="2" charset="-78"/>
              </a:rPr>
              <a:t>اختصاص سبد تغذیه رایگان و </a:t>
            </a:r>
            <a:r>
              <a:rPr lang="ar-SA" sz="2000" dirty="0" smtClean="0">
                <a:cs typeface="B Nazanin" pitchFamily="2" charset="-78"/>
              </a:rPr>
              <a:t> ...)</a:t>
            </a:r>
            <a:endParaRPr lang="fa-IR" sz="2000" dirty="0" smtClean="0">
              <a:cs typeface="B Nazanin" pitchFamily="2" charset="-78"/>
            </a:endParaRPr>
          </a:p>
          <a:p>
            <a:pPr lvl="0" algn="just" rtl="1"/>
            <a:r>
              <a:rPr lang="fa-IR" sz="2000" dirty="0" smtClean="0"/>
              <a:t>افزایش مدت مرخصی استعلاجی زایمان و استحقاقی پدر</a:t>
            </a:r>
            <a:endParaRPr lang="fa-IR" sz="2000" dirty="0" smtClean="0">
              <a:cs typeface="B Nazanin" pitchFamily="2" charset="-78"/>
            </a:endParaRPr>
          </a:p>
          <a:p>
            <a:pPr lvl="0" algn="just" rtl="1"/>
            <a:r>
              <a:rPr lang="ar-SA" sz="2000" dirty="0" smtClean="0">
                <a:cs typeface="B Nazanin" pitchFamily="2" charset="-78"/>
              </a:rPr>
              <a:t> </a:t>
            </a:r>
            <a:r>
              <a:rPr lang="ar-SA" sz="2000" dirty="0">
                <a:cs typeface="B Nazanin" pitchFamily="2" charset="-78"/>
              </a:rPr>
              <a:t>ايجاد مراکز </a:t>
            </a:r>
            <a:r>
              <a:rPr lang="fa-IR" sz="2000" dirty="0">
                <a:cs typeface="B Nazanin" pitchFamily="2" charset="-78"/>
              </a:rPr>
              <a:t>کارآفريني</a:t>
            </a:r>
            <a:r>
              <a:rPr lang="ar-SA" sz="2000" dirty="0">
                <a:cs typeface="B Nazanin" pitchFamily="2" charset="-78"/>
              </a:rPr>
              <a:t> و توسعه </a:t>
            </a:r>
            <a:r>
              <a:rPr lang="ar-SA" sz="2000" dirty="0" smtClean="0">
                <a:cs typeface="B Nazanin" pitchFamily="2" charset="-78"/>
              </a:rPr>
              <a:t>تعاوني</a:t>
            </a:r>
            <a:r>
              <a:rPr lang="fa-IR" sz="2000" dirty="0" smtClean="0">
                <a:cs typeface="B Nazanin" pitchFamily="2" charset="-78"/>
              </a:rPr>
              <a:t>‌</a:t>
            </a:r>
            <a:r>
              <a:rPr lang="ar-SA" sz="2000" dirty="0" smtClean="0">
                <a:cs typeface="B Nazanin" pitchFamily="2" charset="-78"/>
              </a:rPr>
              <a:t>هاي </a:t>
            </a:r>
            <a:r>
              <a:rPr lang="ar-SA" sz="2000" dirty="0">
                <a:cs typeface="B Nazanin" pitchFamily="2" charset="-78"/>
              </a:rPr>
              <a:t>ويژه بانوان به ويژه در مشاغل خانگي در راستاي تقويت بنيه اقتصادي </a:t>
            </a:r>
            <a:r>
              <a:rPr lang="ar-SA" sz="2000" dirty="0" smtClean="0">
                <a:cs typeface="B Nazanin" pitchFamily="2" charset="-78"/>
              </a:rPr>
              <a:t>خانواده </a:t>
            </a:r>
            <a:r>
              <a:rPr lang="ar-SA" sz="2000" dirty="0">
                <a:cs typeface="B Nazanin" pitchFamily="2" charset="-78"/>
              </a:rPr>
              <a:t>و تسهيل فرزندآوري مادران </a:t>
            </a:r>
            <a:endParaRPr lang="en-US" sz="2000" dirty="0">
              <a:cs typeface="B Nazanin" pitchFamily="2" charset="-78"/>
            </a:endParaRPr>
          </a:p>
          <a:p>
            <a:pPr algn="just"/>
            <a:endParaRPr lang="en-US" sz="2000" dirty="0">
              <a:cs typeface="B Nazanin" pitchFamily="2" charset="-78"/>
            </a:endParaRPr>
          </a:p>
        </p:txBody>
      </p:sp>
      <p:sp>
        <p:nvSpPr>
          <p:cNvPr id="4" name="Slide Number Placeholder 3"/>
          <p:cNvSpPr>
            <a:spLocks noGrp="1"/>
          </p:cNvSpPr>
          <p:nvPr>
            <p:ph type="sldNum" sz="quarter" idx="12"/>
          </p:nvPr>
        </p:nvSpPr>
        <p:spPr/>
        <p:txBody>
          <a:bodyPr/>
          <a:lstStyle/>
          <a:p>
            <a:fld id="{4403A72F-1100-4E64-BAB1-D85BD15939DA}" type="slidenum">
              <a:rPr lang="en-US" smtClean="0"/>
              <a:pPr/>
              <a:t>74</a:t>
            </a:fld>
            <a:endParaRPr lang="en-US"/>
          </a:p>
        </p:txBody>
      </p:sp>
      <p:sp>
        <p:nvSpPr>
          <p:cNvPr id="6" name="Title 1"/>
          <p:cNvSpPr txBox="1">
            <a:spLocks/>
          </p:cNvSpPr>
          <p:nvPr/>
        </p:nvSpPr>
        <p:spPr>
          <a:xfrm>
            <a:off x="467544" y="404664"/>
            <a:ext cx="8229600" cy="1143000"/>
          </a:xfrm>
          <a:prstGeom prst="rect">
            <a:avLst/>
          </a:prstGeom>
        </p:spPr>
        <p:txBody>
          <a:bodyPr vert="horz" lIns="0" rIns="0" bIns="0" anchor="b">
            <a:norm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4800" b="0" i="0" u="none" strike="noStrike" kern="1200" cap="none" spc="0" normalizeH="0" baseline="0" noProof="0" smtClean="0">
                <a:ln>
                  <a:noFill/>
                </a:ln>
                <a:solidFill>
                  <a:schemeClr val="tx2"/>
                </a:solidFill>
                <a:effectLst/>
                <a:uLnTx/>
                <a:uFillTx/>
                <a:latin typeface="B Titr"/>
                <a:ea typeface="+mj-ea"/>
                <a:cs typeface="B Titr" pitchFamily="2" charset="-78"/>
              </a:rPr>
              <a:t>اقدامات ملي</a:t>
            </a:r>
            <a:endParaRPr kumimoji="0" lang="en-US" sz="4800" b="0" i="0" u="none" strike="noStrike" kern="1200" cap="none" spc="0" normalizeH="0" baseline="0" noProof="0" dirty="0">
              <a:ln>
                <a:noFill/>
              </a:ln>
              <a:solidFill>
                <a:schemeClr val="tx2"/>
              </a:solidFill>
              <a:effectLst/>
              <a:uLnTx/>
              <a:uFillTx/>
              <a:latin typeface="+mj-lt"/>
              <a:ea typeface="+mj-ea"/>
              <a:cs typeface="B Titr" pitchFamily="2" charset="-78"/>
            </a:endParaRPr>
          </a:p>
        </p:txBody>
      </p:sp>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backgroundRemoval t="0" b="89753" l="2123" r="100000">
                        <a14:foregroundMark x1="74528" y1="55124" x2="74528" y2="55124"/>
                        <a14:foregroundMark x1="71698" y1="60424" x2="71698" y2="60424"/>
                        <a14:foregroundMark x1="87736" y1="65018" x2="87736" y2="65018"/>
                        <a14:foregroundMark x1="92925" y1="66431" x2="92925" y2="66431"/>
                        <a14:foregroundMark x1="78774" y1="59717" x2="78774" y2="59717"/>
                        <a14:foregroundMark x1="53774" y1="49823" x2="53774" y2="49823"/>
                        <a14:foregroundMark x1="38208" y1="55830" x2="38208" y2="55830"/>
                        <a14:foregroundMark x1="25472" y1="57951" x2="25472" y2="57951"/>
                        <a14:foregroundMark x1="28538" y1="54417" x2="28538" y2="54417"/>
                        <a14:foregroundMark x1="42217" y1="55124" x2="42217" y2="55124"/>
                        <a14:foregroundMark x1="46698" y1="54417" x2="46698" y2="54417"/>
                        <a14:foregroundMark x1="65094" y1="55124" x2="65094" y2="55124"/>
                        <a14:foregroundMark x1="65566" y1="54417" x2="65566" y2="54417"/>
                      </a14:backgroundRemoval>
                    </a14:imgEffect>
                  </a14:imgLayer>
                </a14:imgProps>
              </a:ext>
              <a:ext uri="{28A0092B-C50C-407E-A947-70E740481C1C}">
                <a14:useLocalDpi xmlns:a14="http://schemas.microsoft.com/office/drawing/2010/main" val="0"/>
              </a:ext>
            </a:extLst>
          </a:blip>
          <a:stretch>
            <a:fillRect/>
          </a:stretch>
        </p:blipFill>
        <p:spPr>
          <a:xfrm>
            <a:off x="1115616" y="4797152"/>
            <a:ext cx="2692400" cy="1797050"/>
          </a:xfrm>
          <a:prstGeom prst="rect">
            <a:avLst/>
          </a:prstGeom>
        </p:spPr>
      </p:pic>
    </p:spTree>
    <p:extLst>
      <p:ext uri="{BB962C8B-B14F-4D97-AF65-F5344CB8AC3E}">
        <p14:creationId xmlns:p14="http://schemas.microsoft.com/office/powerpoint/2010/main" val="14301985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403A72F-1100-4E64-BAB1-D85BD15939DA}" type="slidenum">
              <a:rPr lang="en-US" smtClean="0"/>
              <a:pPr/>
              <a:t>75</a:t>
            </a:fld>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3067" y="764704"/>
            <a:ext cx="6722716" cy="4460720"/>
          </a:xfrm>
          <a:prstGeom prst="rect">
            <a:avLst/>
          </a:prstGeom>
          <a:effectLst>
            <a:softEdge rad="317500"/>
          </a:effectLst>
        </p:spPr>
      </p:pic>
      <p:sp>
        <p:nvSpPr>
          <p:cNvPr id="4" name="TextBox 3"/>
          <p:cNvSpPr txBox="1"/>
          <p:nvPr/>
        </p:nvSpPr>
        <p:spPr>
          <a:xfrm>
            <a:off x="2987824" y="4933617"/>
            <a:ext cx="2664296" cy="1015663"/>
          </a:xfrm>
          <a:prstGeom prst="rect">
            <a:avLst/>
          </a:prstGeom>
          <a:noFill/>
          <a:effectLst>
            <a:glow rad="101600">
              <a:schemeClr val="accent3">
                <a:satMod val="175000"/>
                <a:alpha val="40000"/>
              </a:schemeClr>
            </a:glow>
          </a:effectLst>
        </p:spPr>
        <p:txBody>
          <a:bodyPr wrap="square" rtlCol="0">
            <a:spAutoFit/>
            <a:scene3d>
              <a:camera prst="orthographicFront"/>
              <a:lightRig rig="threePt" dir="t"/>
            </a:scene3d>
            <a:sp3d extrusionH="57150">
              <a:bevelT w="38100" h="38100"/>
            </a:sp3d>
          </a:bodyPr>
          <a:lstStyle/>
          <a:p>
            <a:pPr algn="r" rtl="1"/>
            <a:r>
              <a:rPr lang="fa-IR" sz="6000" dirty="0" smtClean="0">
                <a:solidFill>
                  <a:schemeClr val="accent2">
                    <a:lumMod val="50000"/>
                  </a:schemeClr>
                </a:solidFill>
                <a:effectLst>
                  <a:glow rad="63500">
                    <a:schemeClr val="accent2">
                      <a:satMod val="175000"/>
                      <a:alpha val="40000"/>
                    </a:schemeClr>
                  </a:glow>
                  <a:outerShdw blurRad="38100" dist="38100" dir="2700000" algn="tl">
                    <a:srgbClr val="000000">
                      <a:alpha val="43137"/>
                    </a:srgbClr>
                  </a:outerShdw>
                </a:effectLst>
                <a:cs typeface="B Titr" pitchFamily="2" charset="-78"/>
              </a:rPr>
              <a:t>با سپاس</a:t>
            </a:r>
            <a:endParaRPr lang="en-US" sz="6000" dirty="0">
              <a:solidFill>
                <a:schemeClr val="accent2">
                  <a:lumMod val="50000"/>
                </a:schemeClr>
              </a:solidFill>
              <a:effectLst>
                <a:glow rad="63500">
                  <a:schemeClr val="accent2">
                    <a:satMod val="175000"/>
                    <a:alpha val="40000"/>
                  </a:schemeClr>
                </a:glow>
                <a:outerShdw blurRad="38100" dist="38100" dir="2700000" algn="tl">
                  <a:srgbClr val="000000">
                    <a:alpha val="43137"/>
                  </a:srgbClr>
                </a:outerShdw>
              </a:effectLst>
              <a:cs typeface="B Titr" pitchFamily="2" charset="-78"/>
            </a:endParaRPr>
          </a:p>
        </p:txBody>
      </p:sp>
    </p:spTree>
    <p:extLst>
      <p:ext uri="{BB962C8B-B14F-4D97-AF65-F5344CB8AC3E}">
        <p14:creationId xmlns:p14="http://schemas.microsoft.com/office/powerpoint/2010/main" val="787446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animEffect transition="in" filter="fade">
                                      <p:cBhvr>
                                        <p:cTn id="9"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Dell\Desktop\Jamiat\p-m-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1340768"/>
            <a:ext cx="2597936" cy="216024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Title 1"/>
          <p:cNvSpPr>
            <a:spLocks noGrp="1"/>
          </p:cNvSpPr>
          <p:nvPr>
            <p:ph type="title"/>
          </p:nvPr>
        </p:nvSpPr>
        <p:spPr>
          <a:xfrm>
            <a:off x="467544" y="690432"/>
            <a:ext cx="8229600" cy="650336"/>
          </a:xfrm>
        </p:spPr>
        <p:txBody>
          <a:bodyPr>
            <a:normAutofit fontScale="90000"/>
          </a:bodyPr>
          <a:lstStyle/>
          <a:p>
            <a:pPr rtl="1"/>
            <a:r>
              <a:rPr lang="fa-IR" sz="4400" dirty="0" smtClean="0"/>
              <a:t>سياست‌هاي </a:t>
            </a:r>
            <a:r>
              <a:rPr lang="fa-IR" sz="4400" dirty="0"/>
              <a:t>جمعيتي </a:t>
            </a:r>
            <a:r>
              <a:rPr lang="fa-IR" sz="4400" b="1" dirty="0" smtClean="0"/>
              <a:t>در ایران</a:t>
            </a:r>
            <a:r>
              <a:rPr lang="fa-IR" sz="2400" b="1" dirty="0" smtClean="0"/>
              <a:t>(ادامه)</a:t>
            </a:r>
            <a:endParaRPr lang="en-US" sz="2400" dirty="0"/>
          </a:p>
        </p:txBody>
      </p:sp>
      <p:sp>
        <p:nvSpPr>
          <p:cNvPr id="3" name="Content Placeholder 2"/>
          <p:cNvSpPr>
            <a:spLocks noGrp="1"/>
          </p:cNvSpPr>
          <p:nvPr>
            <p:ph idx="1"/>
          </p:nvPr>
        </p:nvSpPr>
        <p:spPr>
          <a:xfrm>
            <a:off x="428596" y="1484784"/>
            <a:ext cx="8535892" cy="5400600"/>
          </a:xfrm>
        </p:spPr>
        <p:txBody>
          <a:bodyPr>
            <a:normAutofit lnSpcReduction="10000"/>
          </a:bodyPr>
          <a:lstStyle/>
          <a:p>
            <a:pPr algn="just" rtl="1">
              <a:lnSpc>
                <a:spcPct val="90000"/>
              </a:lnSpc>
              <a:buNone/>
            </a:pPr>
            <a:r>
              <a:rPr lang="fa-IR" sz="2000" dirty="0" smtClean="0"/>
              <a:t> 	</a:t>
            </a:r>
            <a:r>
              <a:rPr lang="fa-IR" sz="2000" b="1" u="sng" dirty="0" smtClean="0"/>
              <a:t>سال</a:t>
            </a:r>
            <a:r>
              <a:rPr lang="en-US" sz="2000" b="1" u="sng" dirty="0" smtClean="0"/>
              <a:t> </a:t>
            </a:r>
            <a:r>
              <a:rPr lang="fa-IR" sz="2000" b="1" u="sng" dirty="0"/>
              <a:t>های 1378 </a:t>
            </a:r>
            <a:endParaRPr lang="fa-IR" sz="2000" b="1" u="sng" dirty="0" smtClean="0"/>
          </a:p>
          <a:p>
            <a:pPr algn="just" rtl="1">
              <a:lnSpc>
                <a:spcPct val="90000"/>
              </a:lnSpc>
              <a:buNone/>
            </a:pPr>
            <a:r>
              <a:rPr lang="en-US" sz="2000" dirty="0"/>
              <a:t>     </a:t>
            </a:r>
            <a:r>
              <a:rPr lang="fa-IR" sz="2000" dirty="0"/>
              <a:t>اجراي طرح </a:t>
            </a:r>
            <a:r>
              <a:rPr lang="fa-IR" sz="2000" dirty="0" smtClean="0"/>
              <a:t>آموزش «ايدز» در </a:t>
            </a:r>
            <a:r>
              <a:rPr lang="fa-IR" sz="2000" dirty="0"/>
              <a:t>مقطع دبیرستان </a:t>
            </a:r>
            <a:endParaRPr lang="en-US" sz="2000" dirty="0" smtClean="0"/>
          </a:p>
          <a:p>
            <a:pPr algn="just" rtl="1">
              <a:lnSpc>
                <a:spcPct val="90000"/>
              </a:lnSpc>
              <a:buNone/>
            </a:pPr>
            <a:r>
              <a:rPr lang="fa-IR" sz="2000" dirty="0"/>
              <a:t>  </a:t>
            </a:r>
            <a:endParaRPr lang="fa-IR" sz="2000" dirty="0" smtClean="0"/>
          </a:p>
          <a:p>
            <a:pPr algn="just" rtl="1">
              <a:lnSpc>
                <a:spcPct val="90000"/>
              </a:lnSpc>
              <a:buNone/>
            </a:pPr>
            <a:r>
              <a:rPr lang="fa-IR" sz="2000" dirty="0"/>
              <a:t> </a:t>
            </a:r>
            <a:r>
              <a:rPr lang="fa-IR" sz="2000" dirty="0" smtClean="0"/>
              <a:t>	</a:t>
            </a:r>
            <a:r>
              <a:rPr lang="fa-IR" sz="2000" b="1" u="sng" dirty="0" smtClean="0"/>
              <a:t>سال </a:t>
            </a:r>
            <a:r>
              <a:rPr lang="fa-IR" sz="2000" b="1" u="sng" dirty="0"/>
              <a:t>1379</a:t>
            </a:r>
          </a:p>
          <a:p>
            <a:pPr algn="just" rtl="1">
              <a:lnSpc>
                <a:spcPct val="90000"/>
              </a:lnSpc>
              <a:buNone/>
            </a:pPr>
            <a:r>
              <a:rPr lang="en-US" sz="2000" dirty="0"/>
              <a:t>     </a:t>
            </a:r>
            <a:r>
              <a:rPr lang="fa-IR" sz="2000" dirty="0"/>
              <a:t>اجراي پروژه حمايت از حق بهداشت باروري </a:t>
            </a:r>
            <a:r>
              <a:rPr lang="fa-IR" sz="2000" dirty="0" smtClean="0"/>
              <a:t>و</a:t>
            </a:r>
            <a:r>
              <a:rPr lang="en-US" sz="2000" dirty="0"/>
              <a:t> </a:t>
            </a:r>
            <a:r>
              <a:rPr lang="fa-IR" sz="2000" dirty="0" smtClean="0"/>
              <a:t>توانمندسازي زنان</a:t>
            </a:r>
            <a:r>
              <a:rPr lang="en-US" sz="2000" dirty="0" smtClean="0"/>
              <a:t> </a:t>
            </a:r>
            <a:r>
              <a:rPr lang="fa-IR" sz="2000" dirty="0" smtClean="0"/>
              <a:t>با </a:t>
            </a:r>
            <a:endParaRPr lang="en-US" sz="2000" dirty="0" smtClean="0"/>
          </a:p>
          <a:p>
            <a:pPr algn="just" rtl="1">
              <a:lnSpc>
                <a:spcPct val="90000"/>
              </a:lnSpc>
              <a:buNone/>
            </a:pPr>
            <a:r>
              <a:rPr lang="fa-IR" sz="2000" dirty="0" smtClean="0"/>
              <a:t>     هدف توانمندسازي </a:t>
            </a:r>
            <a:r>
              <a:rPr lang="fa-IR" sz="2000" dirty="0"/>
              <a:t>100 زن </a:t>
            </a:r>
            <a:r>
              <a:rPr lang="fa-IR" sz="2000" dirty="0" smtClean="0"/>
              <a:t>در </a:t>
            </a:r>
            <a:r>
              <a:rPr lang="fa-IR" sz="2000" dirty="0"/>
              <a:t>موضوعات جنسيت،‌ بهداشت باروري </a:t>
            </a:r>
            <a:r>
              <a:rPr lang="fa-IR" sz="2000" dirty="0" smtClean="0"/>
              <a:t>و</a:t>
            </a:r>
            <a:endParaRPr lang="en-US" sz="2000" dirty="0" smtClean="0"/>
          </a:p>
          <a:p>
            <a:pPr algn="just" rtl="1">
              <a:lnSpc>
                <a:spcPct val="90000"/>
              </a:lnSpc>
              <a:buNone/>
            </a:pPr>
            <a:r>
              <a:rPr lang="fa-IR" sz="2000" dirty="0" smtClean="0"/>
              <a:t>     مسائل حقوقي</a:t>
            </a:r>
            <a:endParaRPr lang="fa-IR" sz="2000" dirty="0"/>
          </a:p>
          <a:p>
            <a:pPr algn="just" rtl="1">
              <a:lnSpc>
                <a:spcPct val="90000"/>
              </a:lnSpc>
              <a:buNone/>
            </a:pPr>
            <a:r>
              <a:rPr lang="fa-IR" sz="2000" dirty="0" smtClean="0"/>
              <a:t>     همکاري</a:t>
            </a:r>
            <a:r>
              <a:rPr lang="fa-IR" sz="2000" dirty="0"/>
              <a:t> 45 هزار زن داوطلب با عنوان </a:t>
            </a:r>
            <a:r>
              <a:rPr lang="fa-IR" sz="2000" dirty="0" smtClean="0"/>
              <a:t>رابطين بهداشت، با </a:t>
            </a:r>
            <a:r>
              <a:rPr lang="fa-IR" sz="2000" dirty="0"/>
              <a:t>هدف </a:t>
            </a:r>
            <a:r>
              <a:rPr lang="fa-IR" sz="2000" dirty="0" smtClean="0"/>
              <a:t>توانمندسازي</a:t>
            </a:r>
            <a:r>
              <a:rPr lang="en-US" sz="2000" dirty="0"/>
              <a:t> </a:t>
            </a:r>
            <a:r>
              <a:rPr lang="fa-IR" sz="2000" dirty="0" smtClean="0"/>
              <a:t>زنان </a:t>
            </a:r>
            <a:r>
              <a:rPr lang="fa-IR" sz="2000" dirty="0"/>
              <a:t>در زمينه </a:t>
            </a:r>
            <a:r>
              <a:rPr lang="fa-IR" sz="2000" dirty="0" smtClean="0"/>
              <a:t>بهداشتي</a:t>
            </a:r>
            <a:r>
              <a:rPr lang="fa-IR" sz="2000" dirty="0"/>
              <a:t> و اجراي برنامه «بهداشت بلوغ دختران</a:t>
            </a:r>
            <a:r>
              <a:rPr lang="fa-IR" sz="2000" dirty="0" smtClean="0"/>
              <a:t>»</a:t>
            </a:r>
            <a:endParaRPr lang="fa-IR" sz="2000" dirty="0"/>
          </a:p>
          <a:p>
            <a:pPr algn="just" rtl="1">
              <a:lnSpc>
                <a:spcPct val="90000"/>
              </a:lnSpc>
              <a:buNone/>
            </a:pPr>
            <a:r>
              <a:rPr lang="fa-IR" sz="2000" dirty="0" smtClean="0"/>
              <a:t>    اختصاص </a:t>
            </a:r>
            <a:r>
              <a:rPr lang="fa-IR" sz="2000" dirty="0"/>
              <a:t>مبلغ </a:t>
            </a:r>
            <a:r>
              <a:rPr lang="fa-IR" sz="2000" u="sng" dirty="0"/>
              <a:t>86 ميليون دلار </a:t>
            </a:r>
            <a:r>
              <a:rPr lang="fa-IR" sz="2000" dirty="0"/>
              <a:t>براي بهبود کيفيت مراقبت‌هاي </a:t>
            </a:r>
            <a:r>
              <a:rPr lang="fa-IR" sz="2000" dirty="0" smtClean="0"/>
              <a:t>اوليه</a:t>
            </a:r>
            <a:r>
              <a:rPr lang="en-US" sz="2000" dirty="0"/>
              <a:t> </a:t>
            </a:r>
            <a:r>
              <a:rPr lang="fa-IR" sz="2000" dirty="0" smtClean="0"/>
              <a:t>بهداشت </a:t>
            </a:r>
            <a:r>
              <a:rPr lang="fa-IR" sz="2000" dirty="0"/>
              <a:t>و </a:t>
            </a:r>
            <a:r>
              <a:rPr lang="fa-IR" sz="2000" dirty="0" smtClean="0"/>
              <a:t>خدمات </a:t>
            </a:r>
            <a:r>
              <a:rPr lang="fa-IR" sz="2000" dirty="0"/>
              <a:t>تنظيم خانواده، به </a:t>
            </a:r>
            <a:r>
              <a:rPr lang="fa-IR" sz="2000" dirty="0" smtClean="0"/>
              <a:t>ايران</a:t>
            </a:r>
            <a:r>
              <a:rPr lang="en-US" sz="2000" dirty="0" smtClean="0"/>
              <a:t> </a:t>
            </a:r>
            <a:r>
              <a:rPr lang="fa-IR" sz="2000" dirty="0" smtClean="0"/>
              <a:t> توسط بانک جهانی پس</a:t>
            </a:r>
            <a:r>
              <a:rPr lang="en-US" sz="2000" dirty="0"/>
              <a:t> </a:t>
            </a:r>
            <a:r>
              <a:rPr lang="fa-IR" sz="2000" dirty="0" smtClean="0"/>
              <a:t>از 7 سال تحریم</a:t>
            </a:r>
          </a:p>
          <a:p>
            <a:pPr algn="just">
              <a:lnSpc>
                <a:spcPct val="90000"/>
              </a:lnSpc>
              <a:buNone/>
            </a:pPr>
            <a:r>
              <a:rPr lang="fa-IR" sz="2000" dirty="0" smtClean="0"/>
              <a:t>	ادامه طرح </a:t>
            </a:r>
            <a:r>
              <a:rPr lang="fa-IR" sz="2000" dirty="0"/>
              <a:t>آموزش «ايدز» در مقطع دبیرستان </a:t>
            </a:r>
            <a:endParaRPr lang="en-US" sz="2000" dirty="0"/>
          </a:p>
          <a:p>
            <a:pPr algn="just" rtl="1">
              <a:lnSpc>
                <a:spcPct val="90000"/>
              </a:lnSpc>
              <a:buNone/>
            </a:pPr>
            <a:endParaRPr lang="fa-IR" sz="2000" dirty="0"/>
          </a:p>
          <a:p>
            <a:pPr algn="just" rtl="1">
              <a:lnSpc>
                <a:spcPct val="90000"/>
              </a:lnSpc>
              <a:buNone/>
            </a:pPr>
            <a:r>
              <a:rPr lang="fa-IR" sz="2000" dirty="0"/>
              <a:t>     </a:t>
            </a:r>
            <a:r>
              <a:rPr lang="fa-IR" sz="2000" b="1" u="sng" dirty="0" smtClean="0"/>
              <a:t>سال 1380</a:t>
            </a:r>
          </a:p>
          <a:p>
            <a:pPr algn="just" rtl="1">
              <a:lnSpc>
                <a:spcPct val="90000"/>
              </a:lnSpc>
              <a:buNone/>
            </a:pPr>
            <a:r>
              <a:rPr lang="fa-IR" sz="2000" dirty="0" smtClean="0"/>
              <a:t>    اجراي آموزش بهداشت باروري يا جنسي در مقطع راهنمايي و نيز به صورت مقدماتي در سال چهارم و پنجم ابتدايي با نام «سلامت بلوغ» توسط وزارت بهداشت</a:t>
            </a:r>
          </a:p>
          <a:p>
            <a:pPr algn="just" rtl="1">
              <a:lnSpc>
                <a:spcPct val="90000"/>
              </a:lnSpc>
              <a:buNone/>
            </a:pPr>
            <a:r>
              <a:rPr lang="fa-IR" sz="2000" dirty="0" smtClean="0"/>
              <a:t>    اهدای 11 ميليون دلار براي تنظيم خانواده به ايران توسط صندوق جمعيت ملل متحد</a:t>
            </a:r>
          </a:p>
          <a:p>
            <a:pPr algn="just">
              <a:lnSpc>
                <a:spcPct val="90000"/>
              </a:lnSpc>
              <a:buNone/>
            </a:pPr>
            <a:endParaRPr lang="en-US" sz="2000" dirty="0"/>
          </a:p>
        </p:txBody>
      </p:sp>
      <p:sp>
        <p:nvSpPr>
          <p:cNvPr id="2" name="Slide Number Placeholder 1"/>
          <p:cNvSpPr>
            <a:spLocks noGrp="1"/>
          </p:cNvSpPr>
          <p:nvPr>
            <p:ph type="sldNum" sz="quarter" idx="12"/>
          </p:nvPr>
        </p:nvSpPr>
        <p:spPr/>
        <p:txBody>
          <a:bodyPr/>
          <a:lstStyle/>
          <a:p>
            <a:fld id="{4403A72F-1100-4E64-BAB1-D85BD15939DA}" type="slidenum">
              <a:rPr lang="en-US" smtClean="0"/>
              <a:pPr/>
              <a:t>8</a:t>
            </a:fld>
            <a:endParaRPr lang="en-US"/>
          </a:p>
        </p:txBody>
      </p:sp>
    </p:spTree>
    <p:extLst>
      <p:ext uri="{BB962C8B-B14F-4D97-AF65-F5344CB8AC3E}">
        <p14:creationId xmlns:p14="http://schemas.microsoft.com/office/powerpoint/2010/main" val="16209229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8" dur="75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050"/>
                                        </p:tgtEl>
                                        <p:attrNameLst>
                                          <p:attrName>style.visibility</p:attrName>
                                        </p:attrNameLst>
                                      </p:cBhvr>
                                      <p:to>
                                        <p:strVal val="visible"/>
                                      </p:to>
                                    </p:set>
                                    <p:animEffect transition="in" filter="fade">
                                      <p:cBhvr>
                                        <p:cTn id="21" dur="1000"/>
                                        <p:tgtEl>
                                          <p:spTgt spid="2050"/>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4" dur="500"/>
                                        <p:tgtEl>
                                          <p:spTgt spid="3">
                                            <p:txEl>
                                              <p:pRg st="4" end="4"/>
                                            </p:txEl>
                                          </p:spTgt>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7" dur="500"/>
                                        <p:tgtEl>
                                          <p:spTgt spid="3">
                                            <p:txEl>
                                              <p:pRg st="5" end="5"/>
                                            </p:txEl>
                                          </p:spTgt>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randombar(horizontal)">
                                      <p:cBhvr>
                                        <p:cTn id="30" dur="500"/>
                                        <p:tgtEl>
                                          <p:spTgt spid="3">
                                            <p:txEl>
                                              <p:pRg st="6" end="6"/>
                                            </p:txEl>
                                          </p:spTgt>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Effect transition="in" filter="randombar(horizontal)">
                                      <p:cBhvr>
                                        <p:cTn id="33" dur="500"/>
                                        <p:tgtEl>
                                          <p:spTgt spid="3">
                                            <p:txEl>
                                              <p:pRg st="7" end="7"/>
                                            </p:txEl>
                                          </p:spTgt>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3">
                                            <p:txEl>
                                              <p:pRg st="8" end="8"/>
                                            </p:txEl>
                                          </p:spTgt>
                                        </p:tgtEl>
                                        <p:attrNameLst>
                                          <p:attrName>style.visibility</p:attrName>
                                        </p:attrNameLst>
                                      </p:cBhvr>
                                      <p:to>
                                        <p:strVal val="visible"/>
                                      </p:to>
                                    </p:set>
                                    <p:animEffect transition="in" filter="randombar(horizontal)">
                                      <p:cBhvr>
                                        <p:cTn id="36" dur="500"/>
                                        <p:tgtEl>
                                          <p:spTgt spid="3">
                                            <p:txEl>
                                              <p:pRg st="8" end="8"/>
                                            </p:txEl>
                                          </p:spTgt>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animEffect transition="in" filter="randombar(horizontal)">
                                      <p:cBhvr>
                                        <p:cTn id="39" dur="500"/>
                                        <p:tgtEl>
                                          <p:spTgt spid="3">
                                            <p:txEl>
                                              <p:pRg st="9" end="9"/>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44" dur="500"/>
                                        <p:tgtEl>
                                          <p:spTgt spid="3">
                                            <p:txEl>
                                              <p:pRg st="11" end="11"/>
                                            </p:txEl>
                                          </p:spTgt>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3">
                                            <p:txEl>
                                              <p:pRg st="12" end="12"/>
                                            </p:txEl>
                                          </p:spTgt>
                                        </p:tgtEl>
                                        <p:attrNameLst>
                                          <p:attrName>style.visibility</p:attrName>
                                        </p:attrNameLst>
                                      </p:cBhvr>
                                      <p:to>
                                        <p:strVal val="visible"/>
                                      </p:to>
                                    </p:set>
                                    <p:animEffect transition="in" filter="randombar(horizontal)">
                                      <p:cBhvr>
                                        <p:cTn id="47" dur="500"/>
                                        <p:tgtEl>
                                          <p:spTgt spid="3">
                                            <p:txEl>
                                              <p:pRg st="12" end="12"/>
                                            </p:txEl>
                                          </p:spTgt>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3">
                                            <p:txEl>
                                              <p:pRg st="13" end="13"/>
                                            </p:txEl>
                                          </p:spTgt>
                                        </p:tgtEl>
                                        <p:attrNameLst>
                                          <p:attrName>style.visibility</p:attrName>
                                        </p:attrNameLst>
                                      </p:cBhvr>
                                      <p:to>
                                        <p:strVal val="visible"/>
                                      </p:to>
                                    </p:set>
                                    <p:animEffect transition="in" filter="randombar(horizontal)">
                                      <p:cBhvr>
                                        <p:cTn id="50"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07191">
            <a:off x="606735" y="762204"/>
            <a:ext cx="945836" cy="863863"/>
          </a:xfrm>
          <a:prstGeom prst="rect">
            <a:avLst/>
          </a:prstGeom>
          <a:effectLst/>
        </p:spPr>
      </p:pic>
      <p:sp>
        <p:nvSpPr>
          <p:cNvPr id="4" name="Title 1"/>
          <p:cNvSpPr>
            <a:spLocks noGrp="1"/>
          </p:cNvSpPr>
          <p:nvPr>
            <p:ph type="title"/>
          </p:nvPr>
        </p:nvSpPr>
        <p:spPr>
          <a:xfrm>
            <a:off x="395536" y="188640"/>
            <a:ext cx="8229600" cy="1143000"/>
          </a:xfrm>
        </p:spPr>
        <p:txBody>
          <a:bodyPr>
            <a:normAutofit/>
          </a:bodyPr>
          <a:lstStyle/>
          <a:p>
            <a:pPr rtl="1"/>
            <a:r>
              <a:rPr lang="fa-IR" sz="4000" dirty="0" smtClean="0"/>
              <a:t>سياست‌هاي</a:t>
            </a:r>
            <a:r>
              <a:rPr lang="en-US" sz="4000" dirty="0" smtClean="0"/>
              <a:t> </a:t>
            </a:r>
            <a:r>
              <a:rPr lang="fa-IR" sz="4000" dirty="0" smtClean="0"/>
              <a:t>جمعيتي </a:t>
            </a:r>
            <a:r>
              <a:rPr lang="fa-IR" sz="4000" b="1" dirty="0" smtClean="0"/>
              <a:t>در ایران</a:t>
            </a:r>
            <a:r>
              <a:rPr lang="fa-IR" sz="2200" b="1" dirty="0" smtClean="0"/>
              <a:t>(ادامه)</a:t>
            </a:r>
            <a:endParaRPr lang="en-US" sz="2200" dirty="0"/>
          </a:p>
        </p:txBody>
      </p:sp>
      <p:sp>
        <p:nvSpPr>
          <p:cNvPr id="3" name="Content Placeholder 2"/>
          <p:cNvSpPr>
            <a:spLocks noGrp="1"/>
          </p:cNvSpPr>
          <p:nvPr>
            <p:ph idx="1"/>
          </p:nvPr>
        </p:nvSpPr>
        <p:spPr>
          <a:xfrm>
            <a:off x="428596" y="1438402"/>
            <a:ext cx="8229600" cy="5446982"/>
          </a:xfrm>
        </p:spPr>
        <p:txBody>
          <a:bodyPr>
            <a:noAutofit/>
          </a:bodyPr>
          <a:lstStyle/>
          <a:p>
            <a:pPr algn="just" rtl="1">
              <a:buNone/>
            </a:pPr>
            <a:r>
              <a:rPr lang="ar-SA" sz="2100" b="1" u="sng" dirty="0"/>
              <a:t>سال 1381</a:t>
            </a:r>
          </a:p>
          <a:p>
            <a:pPr algn="just" rtl="1">
              <a:buNone/>
            </a:pPr>
            <a:r>
              <a:rPr lang="ar-SA" sz="2100" dirty="0"/>
              <a:t>    </a:t>
            </a:r>
            <a:r>
              <a:rPr lang="ar-SA" sz="2000" dirty="0"/>
              <a:t>برگزاري دوره‌هاي متعدد آموزش صندوق جمعيت ملل متحد با عنوان «توانمندسازي زنان با محوريت بهداشت </a:t>
            </a:r>
            <a:r>
              <a:rPr lang="ar-SA" sz="2000" dirty="0" smtClean="0"/>
              <a:t>باروري»</a:t>
            </a:r>
            <a:r>
              <a:rPr lang="fa-IR" sz="2000" dirty="0"/>
              <a:t>،</a:t>
            </a:r>
            <a:r>
              <a:rPr lang="fa-IR" sz="2000" dirty="0" smtClean="0"/>
              <a:t> </a:t>
            </a:r>
            <a:r>
              <a:rPr lang="ar-SA" sz="2000" dirty="0" smtClean="0"/>
              <a:t>توسط </a:t>
            </a:r>
            <a:r>
              <a:rPr lang="ar-SA" sz="2000" dirty="0"/>
              <a:t>مرکز امور مشارکت زنان، دفتر امور بانوان وزارت کشور و سازمان‌هاي غيردولتي زنان با همکاري وزارت بهداشت، آموزش و پرورش و نهضت سواد آموزي در شهريار، بوشهر و اسلامشهر تهران.</a:t>
            </a:r>
          </a:p>
          <a:p>
            <a:pPr algn="just" rtl="1">
              <a:buNone/>
            </a:pPr>
            <a:r>
              <a:rPr lang="ar-SA" sz="2000" dirty="0"/>
              <a:t>    اجراي طرح آموزش بهداشت </a:t>
            </a:r>
            <a:r>
              <a:rPr lang="ar-SA" sz="2000" dirty="0" smtClean="0"/>
              <a:t>باروري،</a:t>
            </a:r>
            <a:r>
              <a:rPr lang="fa-IR" sz="2000" dirty="0" smtClean="0"/>
              <a:t> </a:t>
            </a:r>
            <a:r>
              <a:rPr lang="ar-SA" sz="2000" dirty="0" smtClean="0"/>
              <a:t>توسط </a:t>
            </a:r>
            <a:r>
              <a:rPr lang="ar-SA" sz="2000" dirty="0"/>
              <a:t>صندوق جمعيت ملل متحد، آموزش و پرورش و نهضت سوادآموزي</a:t>
            </a:r>
          </a:p>
          <a:p>
            <a:pPr algn="just" rtl="1">
              <a:buNone/>
            </a:pPr>
            <a:r>
              <a:rPr lang="en-US" sz="2000" dirty="0"/>
              <a:t>       </a:t>
            </a:r>
            <a:r>
              <a:rPr lang="ar-SA" sz="2000" dirty="0"/>
              <a:t>اختصاص بودجه جهت اجراي طرح آموزش بهداشت </a:t>
            </a:r>
            <a:r>
              <a:rPr lang="ar-SA" sz="2000" dirty="0" smtClean="0"/>
              <a:t>باروري</a:t>
            </a:r>
            <a:r>
              <a:rPr lang="fa-IR" sz="2000" dirty="0" smtClean="0"/>
              <a:t> در :</a:t>
            </a:r>
            <a:endParaRPr lang="ar-SA" sz="2000" dirty="0"/>
          </a:p>
          <a:p>
            <a:pPr algn="just" rtl="1">
              <a:buNone/>
            </a:pPr>
            <a:r>
              <a:rPr lang="ar-SA" sz="2000" dirty="0"/>
              <a:t>1.   </a:t>
            </a:r>
            <a:r>
              <a:rPr lang="ar-SA" sz="2000" dirty="0" smtClean="0"/>
              <a:t>وزارتخانه‌هاي </a:t>
            </a:r>
            <a:r>
              <a:rPr lang="ar-SA" sz="2000" dirty="0"/>
              <a:t>آموزش و پرورش، علوم و بهداشت، درمان و آموزش </a:t>
            </a:r>
            <a:r>
              <a:rPr lang="ar-SA" sz="2000" dirty="0" smtClean="0"/>
              <a:t>پزشکي، </a:t>
            </a:r>
            <a:r>
              <a:rPr lang="ar-SA" sz="2000" dirty="0"/>
              <a:t>بخشي از اعتبار سه ميليارد </a:t>
            </a:r>
            <a:r>
              <a:rPr lang="ar-SA" sz="2000" dirty="0" smtClean="0"/>
              <a:t>توماني</a:t>
            </a:r>
            <a:r>
              <a:rPr lang="fa-IR" sz="2000" dirty="0" smtClean="0"/>
              <a:t> </a:t>
            </a:r>
            <a:r>
              <a:rPr lang="ar-SA" sz="2000" dirty="0" smtClean="0"/>
              <a:t>دانش‌آموزي</a:t>
            </a:r>
            <a:endParaRPr lang="ar-SA" sz="2000" dirty="0"/>
          </a:p>
          <a:p>
            <a:pPr algn="just" rtl="1">
              <a:buNone/>
            </a:pPr>
            <a:r>
              <a:rPr lang="ar-SA" sz="2000" dirty="0"/>
              <a:t>2.   </a:t>
            </a:r>
            <a:r>
              <a:rPr lang="ar-SA" sz="2000" dirty="0" smtClean="0"/>
              <a:t>بودجه </a:t>
            </a:r>
            <a:r>
              <a:rPr lang="ar-SA" sz="2000" dirty="0"/>
              <a:t>يک ميليارد و هشتصد ميليون توماني مربوط به زنان در آموزش و پرورش (</a:t>
            </a:r>
            <a:r>
              <a:rPr lang="ar-SA" sz="2000" dirty="0" smtClean="0"/>
              <a:t>0/25درصد </a:t>
            </a:r>
            <a:r>
              <a:rPr lang="ar-SA" sz="2000" dirty="0"/>
              <a:t>بودجه وزارتخانه‌ها)</a:t>
            </a:r>
          </a:p>
          <a:p>
            <a:pPr algn="just" rtl="1">
              <a:buNone/>
            </a:pPr>
            <a:r>
              <a:rPr lang="ar-SA" sz="2000" dirty="0"/>
              <a:t>3.    بودجه 44 ميليون توماني زنان در وزارت علوم (</a:t>
            </a:r>
            <a:r>
              <a:rPr lang="ar-SA" sz="2000" dirty="0" smtClean="0"/>
              <a:t>0/25درصد </a:t>
            </a:r>
            <a:r>
              <a:rPr lang="ar-SA" sz="2000" dirty="0"/>
              <a:t>بودجه وزارتخانه‌ها)</a:t>
            </a:r>
          </a:p>
          <a:p>
            <a:pPr algn="just" rtl="1">
              <a:buNone/>
            </a:pPr>
            <a:r>
              <a:rPr lang="ar-SA" sz="2000" dirty="0"/>
              <a:t>4.    پيشنهاد بودجه 100 ميليون توماني وزارت بهداشت با عنوان بودجه مورد نياز براي اجراي اين </a:t>
            </a:r>
            <a:r>
              <a:rPr lang="ar-SA" sz="2000" dirty="0" smtClean="0"/>
              <a:t>طرح</a:t>
            </a:r>
            <a:r>
              <a:rPr lang="ar-SA" sz="2000" dirty="0"/>
              <a:t>   </a:t>
            </a:r>
            <a:endParaRPr lang="fa-IR" sz="2000" dirty="0" smtClean="0"/>
          </a:p>
          <a:p>
            <a:pPr algn="just" rtl="1">
              <a:buNone/>
            </a:pPr>
            <a:r>
              <a:rPr lang="ar-SA" sz="2000" dirty="0"/>
              <a:t>  </a:t>
            </a:r>
          </a:p>
          <a:p>
            <a:pPr algn="just" rtl="1">
              <a:buNone/>
            </a:pPr>
            <a:r>
              <a:rPr lang="ar-SA" sz="2100" dirty="0"/>
              <a:t/>
            </a:r>
            <a:br>
              <a:rPr lang="ar-SA" sz="2100" dirty="0"/>
            </a:br>
            <a:endParaRPr lang="en-US" sz="2100" dirty="0"/>
          </a:p>
        </p:txBody>
      </p:sp>
      <p:sp>
        <p:nvSpPr>
          <p:cNvPr id="2" name="Slide Number Placeholder 1"/>
          <p:cNvSpPr>
            <a:spLocks noGrp="1"/>
          </p:cNvSpPr>
          <p:nvPr>
            <p:ph type="sldNum" sz="quarter" idx="12"/>
          </p:nvPr>
        </p:nvSpPr>
        <p:spPr/>
        <p:txBody>
          <a:bodyPr/>
          <a:lstStyle/>
          <a:p>
            <a:fld id="{4403A72F-1100-4E64-BAB1-D85BD15939DA}" type="slidenum">
              <a:rPr lang="en-US" smtClean="0"/>
              <a:pPr/>
              <a:t>9</a:t>
            </a:fld>
            <a:endParaRPr lang="en-US"/>
          </a:p>
        </p:txBody>
      </p:sp>
    </p:spTree>
    <p:extLst>
      <p:ext uri="{BB962C8B-B14F-4D97-AF65-F5344CB8AC3E}">
        <p14:creationId xmlns:p14="http://schemas.microsoft.com/office/powerpoint/2010/main" val="41518588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6" dur="500"/>
                                        <p:tgtEl>
                                          <p:spTgt spid="3">
                                            <p:txEl>
                                              <p:pRg st="3" end="3"/>
                                            </p:txEl>
                                          </p:spTgt>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9" dur="500"/>
                                        <p:tgtEl>
                                          <p:spTgt spid="3">
                                            <p:txEl>
                                              <p:pRg st="4" end="4"/>
                                            </p:txEl>
                                          </p:spTgt>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2" dur="500"/>
                                        <p:tgtEl>
                                          <p:spTgt spid="3">
                                            <p:txEl>
                                              <p:pRg st="5" end="5"/>
                                            </p:txEl>
                                          </p:spTgt>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5" dur="500"/>
                                        <p:tgtEl>
                                          <p:spTgt spid="3">
                                            <p:txEl>
                                              <p:pRg st="6" end="6"/>
                                            </p:txEl>
                                          </p:spTgt>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8" dur="500"/>
                                        <p:tgtEl>
                                          <p:spTgt spid="3">
                                            <p:txEl>
                                              <p:pRg st="7" end="7"/>
                                            </p:txEl>
                                          </p:spTgt>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randombar(horizontal)">
                                      <p:cBhvr>
                                        <p:cTn id="31" dur="500"/>
                                        <p:tgtEl>
                                          <p:spTgt spid="3">
                                            <p:txEl>
                                              <p:pRg st="8" end="8"/>
                                            </p:txEl>
                                          </p:spTgt>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randombar(horizontal)">
                                      <p:cBhvr>
                                        <p:cTn id="34"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Custom 1">
      <a:majorFont>
        <a:latin typeface="Times New Roman"/>
        <a:ea typeface=""/>
        <a:cs typeface="B Nazanin"/>
      </a:majorFont>
      <a:minorFont>
        <a:latin typeface="Times New Roman"/>
        <a:ea typeface=""/>
        <a:cs typeface="B Nazanin"/>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5852</TotalTime>
  <Words>5167</Words>
  <Application>Microsoft Office PowerPoint</Application>
  <PresentationFormat>On-screen Show (4:3)</PresentationFormat>
  <Paragraphs>805</Paragraphs>
  <Slides>75</Slides>
  <Notes>61</Notes>
  <HiddenSlides>1</HiddenSlides>
  <MMClips>13</MMClips>
  <ScaleCrop>false</ScaleCrop>
  <HeadingPairs>
    <vt:vector size="4" baseType="variant">
      <vt:variant>
        <vt:lpstr>Theme</vt:lpstr>
      </vt:variant>
      <vt:variant>
        <vt:i4>1</vt:i4>
      </vt:variant>
      <vt:variant>
        <vt:lpstr>Slide Titles</vt:lpstr>
      </vt:variant>
      <vt:variant>
        <vt:i4>75</vt:i4>
      </vt:variant>
    </vt:vector>
  </HeadingPairs>
  <TitlesOfParts>
    <vt:vector size="76" baseType="lpstr">
      <vt:lpstr>Flow</vt:lpstr>
      <vt:lpstr>PowerPoint Presentation</vt:lpstr>
      <vt:lpstr>فهرست</vt:lpstr>
      <vt:lpstr>نگاهی به سیاست‌های جمعیتی </vt:lpstr>
      <vt:lpstr>سياست‌هاي جمعيتي در ایران</vt:lpstr>
      <vt:lpstr>سياست‌هاي جمعيتي در ایران(ادامه)</vt:lpstr>
      <vt:lpstr>سياست‌هاي جمعيتي در ایران(ادامه)</vt:lpstr>
      <vt:lpstr>سياست‌هاي جمعيتي در ایران(ادامه)</vt:lpstr>
      <vt:lpstr>سياست‌هاي جمعيتي در ایران(ادامه)</vt:lpstr>
      <vt:lpstr>سياست‌هاي جمعيتي در ایران(ادامه)</vt:lpstr>
      <vt:lpstr>سياست‌هاي جمعيتي در ایران(ادامه)</vt:lpstr>
      <vt:lpstr>میزان بودجه برای برنامه  تنظیم خانواده از سال 1370 تا 1391</vt:lpstr>
      <vt:lpstr>متوسط رشد جمعیت کشور</vt:lpstr>
      <vt:lpstr>روند رو به کاهش نرخ باروری در ایران</vt:lpstr>
      <vt:lpstr>تهدید نسل</vt:lpstr>
      <vt:lpstr>مصوبات به موقع!</vt:lpstr>
      <vt:lpstr>مقایسه هرم‌های جمعیت ایران در سال‌های 1385و 1390</vt:lpstr>
      <vt:lpstr>نرخ باروری در استان های مختلف در سال 88</vt:lpstr>
      <vt:lpstr>تعداد جمعیت درسناریوهای مختلف در یک نگاه</vt:lpstr>
      <vt:lpstr>باروری کل در سناریوهای مختلف در یک نگاه</vt:lpstr>
      <vt:lpstr>شاخص سالخوردگی در سناریوهای مختلف در یک نگاه </vt:lpstr>
      <vt:lpstr>نگاهی به سیاست‌های جمعیتی </vt:lpstr>
      <vt:lpstr>سیاست‌های جمعیتی در کشورهای غربی</vt:lpstr>
      <vt:lpstr>سياست‌هاي  جمعيتي كشور نروژ</vt:lpstr>
      <vt:lpstr>سياست‌هاي  جمعيتي كشور سوئد</vt:lpstr>
      <vt:lpstr>سياست‌هاي  جمعيتي كشور آمریکا</vt:lpstr>
      <vt:lpstr>PowerPoint Presentation</vt:lpstr>
      <vt:lpstr>تقوا، شعار امروز آمریکا!</vt:lpstr>
      <vt:lpstr>سياست‌هاي  جمعيتي كشور اسرائیل</vt:lpstr>
      <vt:lpstr>سياست‌هاي  جمعيتي كشور اسرائیل</vt:lpstr>
      <vt:lpstr>مقایسه نرخ باروری</vt:lpstr>
      <vt:lpstr>آمار نرخ باروری در کشورهای مختلف جهان در سال 2010</vt:lpstr>
      <vt:lpstr>عملیات نظامی بدون اسلحه</vt:lpstr>
      <vt:lpstr>یک سوال!</vt:lpstr>
      <vt:lpstr> تناقض فعالیت‌های غرب! </vt:lpstr>
      <vt:lpstr>قدرت برخاسته از جمعیت گزارش توسعه انسانی سازمان ملل:  مردم(مردان و زنان) ثروت‌های واقعی هر ملتی را تشکیل می دهند.</vt:lpstr>
      <vt:lpstr> اعمال سیاست های دوگانه!  محققان آمریکایی: افزایش جمعیت در کشورهای در حال توسعه نه تنها موقعیت سیاسی برتر آمریکا را به خطر می اندازد بلکه مانع اصلی در راه توسعه جهانی است.</vt:lpstr>
      <vt:lpstr>PowerPoint Presentation</vt:lpstr>
      <vt:lpstr>عملیات نظامی بدون اسلحه</vt:lpstr>
      <vt:lpstr>از نگاه برژینسکی</vt:lpstr>
      <vt:lpstr>ایجاد تعادل!</vt:lpstr>
      <vt:lpstr>استراتژی ایجاد تعادل!</vt:lpstr>
      <vt:lpstr>تغییر ارزش‌ها</vt:lpstr>
      <vt:lpstr>تغییر ارزش‌ها(ادامه)</vt:lpstr>
      <vt:lpstr>استراتژی‌ها در عمل</vt:lpstr>
      <vt:lpstr>گرگ در لباس گوسفند</vt:lpstr>
      <vt:lpstr>ایران الگوی نمونه!</vt:lpstr>
      <vt:lpstr>تأثیرات اجرای برنامه تنظیم خانواده در ایران</vt:lpstr>
      <vt:lpstr>تأثیرات اجرای برنامه تنظیم خانواده در ایران</vt:lpstr>
      <vt:lpstr>PowerPoint Presentation</vt:lpstr>
      <vt:lpstr>تغییرات ادیان مهم جهان طی قرن 20</vt:lpstr>
      <vt:lpstr>افزایش جمعیت</vt:lpstr>
      <vt:lpstr> افزایش جمعیت از نگاه موافقین</vt:lpstr>
      <vt:lpstr> افزایش جمعیت از نگاه منتقدین</vt:lpstr>
      <vt:lpstr>افزایش میلیونی جمعیت، سناریویی غیر قابل تحقق</vt:lpstr>
      <vt:lpstr>منابع کشور پاسخگوی جمعیت در حال رشد؟</vt:lpstr>
      <vt:lpstr>تراکم جمعیت در کیلومتر مربع برای قاره آسیا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روایتی از امام کاظم ]</vt:lpstr>
      <vt:lpstr>انّ الله هو الرّزّاق</vt:lpstr>
      <vt:lpstr>تعادل پویای ساختار جمعیت</vt:lpstr>
      <vt:lpstr>تدوین راهکارهای افزایش جمعیت</vt:lpstr>
      <vt:lpstr>راهبردهاي ملي</vt:lpstr>
      <vt:lpstr>راهبردهاي ملي</vt:lpstr>
      <vt:lpstr>اقدامات ملي</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Sheida</dc:creator>
  <cp:lastModifiedBy>aliasghar imani</cp:lastModifiedBy>
  <cp:revision>569</cp:revision>
  <dcterms:created xsi:type="dcterms:W3CDTF">2012-07-22T19:14:04Z</dcterms:created>
  <dcterms:modified xsi:type="dcterms:W3CDTF">2014-04-26T12:37:12Z</dcterms:modified>
</cp:coreProperties>
</file>